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57" r:id="rId4"/>
    <p:sldId id="261" r:id="rId5"/>
    <p:sldId id="263" r:id="rId6"/>
    <p:sldId id="262" r:id="rId7"/>
    <p:sldId id="275" r:id="rId8"/>
    <p:sldId id="276" r:id="rId9"/>
    <p:sldId id="277" r:id="rId10"/>
    <p:sldId id="279" r:id="rId11"/>
    <p:sldId id="282" r:id="rId12"/>
    <p:sldId id="280" r:id="rId13"/>
    <p:sldId id="278" r:id="rId14"/>
    <p:sldId id="264" r:id="rId15"/>
    <p:sldId id="265" r:id="rId16"/>
    <p:sldId id="266" r:id="rId17"/>
    <p:sldId id="267" r:id="rId18"/>
    <p:sldId id="270" r:id="rId19"/>
    <p:sldId id="271" r:id="rId20"/>
    <p:sldId id="274" r:id="rId21"/>
    <p:sldId id="272" r:id="rId22"/>
    <p:sldId id="273" r:id="rId23"/>
    <p:sldId id="284" r:id="rId24"/>
    <p:sldId id="285" r:id="rId25"/>
    <p:sldId id="287" r:id="rId26"/>
    <p:sldId id="258" r:id="rId27"/>
  </p:sldIdLst>
  <p:sldSz cx="12192000" cy="6858000"/>
  <p:notesSz cx="6858000" cy="9144000"/>
  <p:embeddedFontLst>
    <p:embeddedFont>
      <p:font typeface="Helvetica" panose="020B0604020202020204" pitchFamily="34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함초롬바탕" panose="02030604000101010101" pitchFamily="18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2E75B6"/>
    <a:srgbClr val="6C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96353" autoAdjust="0"/>
  </p:normalViewPr>
  <p:slideViewPr>
    <p:cSldViewPr snapToGrid="0">
      <p:cViewPr varScale="1">
        <p:scale>
          <a:sx n="63" d="100"/>
          <a:sy n="63" d="100"/>
        </p:scale>
        <p:origin x="78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34FAF-B940-4968-AE18-8E9821A7F1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8F3772-358F-47BD-BB04-CC31E6BE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5E0D5-EFE7-4335-B62A-BF7E95874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A85D4-4C36-4C0C-AA9F-246FA2300AB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3DC35E-DA60-4768-B72A-76B09B5DD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069C58-6AE9-4CD0-929E-0D4822FB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0D93-EFF3-4D4B-AF46-880CCC0E2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63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911F2-BE1B-46CD-AACF-F724F788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11AE0E-DCFE-4C61-9A2D-EB9FBFB71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B7A5C-A3B8-430E-9FFE-A1161683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A85D4-4C36-4C0C-AA9F-246FA2300AB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49649B-91EF-4E17-B490-DA89B668B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4B9709-FD05-4D32-BD79-CC01A91C8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0D93-EFF3-4D4B-AF46-880CCC0E2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640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F7A868D-A8F7-4933-AB16-B9DADB0E5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5C0EBC-AEA7-4AEF-85E8-E81C151CB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1B22B-B57E-413D-B44E-9F0EFCF36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A85D4-4C36-4C0C-AA9F-246FA2300AB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90A99A-F00E-4D7D-A35D-8403427C5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7E62D9-A27F-4C18-98DA-0530A35CD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0D93-EFF3-4D4B-AF46-880CCC0E2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743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FA6C2-7011-4315-A4A1-B18DB9F69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76F1D7-7308-4ECD-9493-100F3C8B0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29F05A-B8D5-4F19-B590-5186546C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A85D4-4C36-4C0C-AA9F-246FA2300AB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3DE511-5282-41A8-9503-A3C36622D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39C89-4D06-4FEC-9AE9-AD90F97D2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0D93-EFF3-4D4B-AF46-880CCC0E2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535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61932-865C-4363-B133-EE90D625F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84F228-646F-4804-B845-3E79192AE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F52923-4EC2-491E-A939-387255FD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A85D4-4C36-4C0C-AA9F-246FA2300AB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06830-4C33-41B2-BD48-CAE93CA74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E085A-826D-4E6C-850C-1FE17DCDC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0D93-EFF3-4D4B-AF46-880CCC0E2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64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CEA23-78A3-478D-868F-B465439E0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CCC66-E2F6-4A1A-853E-AE70156C2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118CBA-2A36-42F4-BC7C-ABFAD8D5C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947895-CF3D-4547-995C-3C76133CD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A85D4-4C36-4C0C-AA9F-246FA2300AB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0DFCE9-7D04-4EEA-A42E-DCC00DEEF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1810E2-AB2C-47CB-8B53-6E07AF1D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0D93-EFF3-4D4B-AF46-880CCC0E2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63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CBE4-C52A-4FA0-8EA6-E4CCF6DAD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8632C3-FC9A-4CC9-87F1-E998D0D18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33C55E-1E6B-433E-913A-B8920EE0F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2F8157-58B4-4BDA-A36B-3AA5D39F0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758943-0F16-4CF7-B4FF-54A5966B2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01B7B1-DE4B-4384-8487-D16ECD080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A85D4-4C36-4C0C-AA9F-246FA2300AB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7B2858-B9FE-49EE-8395-FBCAC1EE0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B05134-2F9E-47AD-83DB-6186C6E0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0D93-EFF3-4D4B-AF46-880CCC0E2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688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B1670-6163-4757-91F8-74AF9EC5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4FA0CC-E0F5-4863-AE5A-4A2BE338D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A85D4-4C36-4C0C-AA9F-246FA2300AB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590FF7-210E-4656-9E67-CECCF35A2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13F292-327A-409C-B972-22DD272F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0D93-EFF3-4D4B-AF46-880CCC0E2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324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A28134-1FF0-44B0-9B66-28CB9DE0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A85D4-4C36-4C0C-AA9F-246FA2300AB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BD39FD2-E4A7-4FD1-9885-63173345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3E161-D85B-483D-9F64-E830BD780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0D93-EFF3-4D4B-AF46-880CCC0E2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400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9ADD7-D30E-4C73-951C-E639E817C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F00549-213A-4531-B499-6DF631060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58BC22-3C43-4CCB-89A8-CF1B83194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0DE33D-7905-4456-914C-036E91C69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A85D4-4C36-4C0C-AA9F-246FA2300AB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83B8EE-AE35-498D-8D4F-260A426B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D37649-5ABD-4EDC-B581-E3E85DFE6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0D93-EFF3-4D4B-AF46-880CCC0E2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279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A043B-6899-4AAF-9213-8F43609B1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F6F3DB-AA95-4D56-8489-FEC153694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66C50A-A01A-48E2-BBA3-8D51A0056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38F6C6-36E8-4FBF-80EE-7723221DD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A85D4-4C36-4C0C-AA9F-246FA2300AB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C3EB4A-C387-4D20-A315-024008760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42469B-B3A3-4E78-955B-5E59CCEE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B0D93-EFF3-4D4B-AF46-880CCC0E2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57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A42978-A925-44CC-B68B-E3F3F06A8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53D985-A577-4CC7-8818-51E2D3614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BD1DA8-C04C-4F47-B5DB-D01FA1ECF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A85D4-4C36-4C0C-AA9F-246FA2300AB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42545-8951-4675-9A4E-CE2D8F0F0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4321AC-1506-4D3C-986B-B48ADAA62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B0D93-EFF3-4D4B-AF46-880CCC0E24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25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atlantic.com/technology/archiv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yacincau.com/2018/12/29/neuron-electric-scooter-sharing-cyberjaya-malaysia/" TargetMode="External"/><Relationship Id="rId2" Type="http://schemas.openxmlformats.org/officeDocument/2006/relationships/hyperlink" Target="https://www.koreatimes.net/ArticleViewer/Article/11583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alcalistech.com/ctech/articles/0,7340,L-3752928,00.html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ews365.com/news/article.html?no=56464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asiatime.co.kr/news/articleView.html?idxno=220795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jdream.com/v2/news/view.html?news_type=208&amp;uid=49224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asiatime.co.kr/news/articleView.html?idxno=220795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6600297F-5B21-4786-BE21-3DB51AB7E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B78D280-0123-4312-895F-D75B793CA4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ITsHansung</a:t>
            </a:r>
            <a:r>
              <a: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] IoT</a:t>
            </a:r>
            <a:r>
              <a: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전기이륜차연구팀</a:t>
            </a:r>
            <a:endParaRPr lang="en-US" altLang="ko-KR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79983A-EE5D-40A0-8C26-70989DEE8630}"/>
              </a:ext>
            </a:extLst>
          </p:cNvPr>
          <p:cNvSpPr/>
          <p:nvPr/>
        </p:nvSpPr>
        <p:spPr>
          <a:xfrm>
            <a:off x="0" y="5950226"/>
            <a:ext cx="12192000" cy="50358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FB4FF9-5E98-4132-9574-37EC10FEC195}"/>
              </a:ext>
            </a:extLst>
          </p:cNvPr>
          <p:cNvCxnSpPr>
            <a:cxnSpLocks/>
          </p:cNvCxnSpPr>
          <p:nvPr/>
        </p:nvCxnSpPr>
        <p:spPr>
          <a:xfrm>
            <a:off x="0" y="2716696"/>
            <a:ext cx="3790950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1D7FAE-7BC9-440F-9711-8E7D09205DE0}"/>
              </a:ext>
            </a:extLst>
          </p:cNvPr>
          <p:cNvSpPr txBox="1"/>
          <p:nvPr/>
        </p:nvSpPr>
        <p:spPr>
          <a:xfrm>
            <a:off x="3431353" y="2286497"/>
            <a:ext cx="53880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전동킥보드</a:t>
            </a:r>
            <a:r>
              <a:rPr lang="ko-KR" altLang="en-US" sz="4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서비스 </a:t>
            </a:r>
            <a:endParaRPr lang="en-US" altLang="ko-KR" sz="4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사전조사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E305D3A-3916-46BF-9C67-256C081E1691}"/>
              </a:ext>
            </a:extLst>
          </p:cNvPr>
          <p:cNvSpPr/>
          <p:nvPr/>
        </p:nvSpPr>
        <p:spPr>
          <a:xfrm>
            <a:off x="4998611" y="1761008"/>
            <a:ext cx="126609" cy="1266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D6D0BE9-E6E8-4E4F-826E-DE1B84DFC48C}"/>
              </a:ext>
            </a:extLst>
          </p:cNvPr>
          <p:cNvSpPr/>
          <p:nvPr/>
        </p:nvSpPr>
        <p:spPr>
          <a:xfrm>
            <a:off x="7045676" y="1761008"/>
            <a:ext cx="126609" cy="1266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651FC53-E237-46F5-9EEC-10CC95D9439A}"/>
              </a:ext>
            </a:extLst>
          </p:cNvPr>
          <p:cNvSpPr/>
          <p:nvPr/>
        </p:nvSpPr>
        <p:spPr>
          <a:xfrm>
            <a:off x="4346917" y="4600135"/>
            <a:ext cx="647114" cy="64711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9BF013-A0FE-4ED3-A1F0-DA188593F77E}"/>
              </a:ext>
            </a:extLst>
          </p:cNvPr>
          <p:cNvSpPr/>
          <p:nvPr/>
        </p:nvSpPr>
        <p:spPr>
          <a:xfrm>
            <a:off x="5801804" y="4600135"/>
            <a:ext cx="647114" cy="647114"/>
          </a:xfrm>
          <a:prstGeom prst="ellipse">
            <a:avLst/>
          </a:prstGeom>
          <a:noFill/>
          <a:ln w="28575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8CD294E-50F1-42C2-845E-96D4505BC1D8}"/>
              </a:ext>
            </a:extLst>
          </p:cNvPr>
          <p:cNvSpPr/>
          <p:nvPr/>
        </p:nvSpPr>
        <p:spPr>
          <a:xfrm>
            <a:off x="7256690" y="4600135"/>
            <a:ext cx="647114" cy="64711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773DE3E-1F94-42DE-AF34-2DD34D5E6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567" y="4758785"/>
            <a:ext cx="329813" cy="32981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0FCB650-37DB-40FB-BEDA-3AA8715F9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874" y="4758785"/>
            <a:ext cx="314282" cy="3142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38B1C25-79C9-49EA-A55F-8457914EA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455" y="4758786"/>
            <a:ext cx="329813" cy="329813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0EE50CE-9CCA-4D17-BCAD-3E2CC4AB7FA2}"/>
              </a:ext>
            </a:extLst>
          </p:cNvPr>
          <p:cNvCxnSpPr>
            <a:cxnSpLocks/>
          </p:cNvCxnSpPr>
          <p:nvPr/>
        </p:nvCxnSpPr>
        <p:spPr>
          <a:xfrm>
            <a:off x="8401050" y="2690192"/>
            <a:ext cx="3790950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6">
            <a:extLst>
              <a:ext uri="{FF2B5EF4-FFF2-40B4-BE49-F238E27FC236}">
                <a16:creationId xmlns:a16="http://schemas.microsoft.com/office/drawing/2014/main" id="{B8D8BA00-333C-F745-BD8D-711963AED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0548" y="242224"/>
            <a:ext cx="8429625" cy="85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과제명</a:t>
            </a:r>
            <a:r>
              <a:rPr lang="en-US" altLang="ko-KR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전기이륜차</a:t>
            </a: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보급 활성화를 위한 배터리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교환식</a:t>
            </a: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전기이륜차</a:t>
            </a: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및 </a:t>
            </a:r>
            <a:endParaRPr lang="en-US" altLang="ko-KR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기반 지원 시스템 기술 개발</a:t>
            </a:r>
            <a:endParaRPr lang="en-US" altLang="ko-KR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904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12716E-7135-459E-B841-7EB170FC26FA}"/>
              </a:ext>
            </a:extLst>
          </p:cNvPr>
          <p:cNvSpPr txBox="1"/>
          <p:nvPr/>
        </p:nvSpPr>
        <p:spPr>
          <a:xfrm>
            <a:off x="947057" y="1208314"/>
            <a:ext cx="427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kumimoji="1" lang="ko-KR" altLang="en-US" dirty="0"/>
              <a:t>버드 홈페이지 </a:t>
            </a:r>
            <a:r>
              <a:rPr kumimoji="1" lang="en-US" altLang="ko-KR" dirty="0"/>
              <a:t>(https://www.bird.co/)</a:t>
            </a:r>
            <a:endParaRPr kumimoji="1"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F85B7F3-CCC7-4B49-BFC6-2F1012539D6F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316B818-8C7B-46C0-8BCF-53AAD0BE205D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EE454DCD-68C1-40F3-A020-ED04B90B42F8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22F829-2784-47AA-86C2-03F6D0454643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EC5700-5605-429B-AA4F-6E5351808F71}"/>
              </a:ext>
            </a:extLst>
          </p:cNvPr>
          <p:cNvSpPr txBox="1"/>
          <p:nvPr/>
        </p:nvSpPr>
        <p:spPr>
          <a:xfrm>
            <a:off x="4933070" y="197726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유사 서비스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645A3D-6686-44C3-93A1-82E9DC7CF949}"/>
              </a:ext>
            </a:extLst>
          </p:cNvPr>
          <p:cNvSpPr txBox="1"/>
          <p:nvPr/>
        </p:nvSpPr>
        <p:spPr>
          <a:xfrm>
            <a:off x="5233633" y="72094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버드 </a:t>
            </a:r>
            <a:r>
              <a:rPr lang="en-US" altLang="ko-KR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 </a:t>
            </a:r>
            <a:r>
              <a:rPr lang="ko-KR" altLang="en-US" dirty="0" err="1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윈드</a:t>
            </a:r>
            <a:endParaRPr lang="ko-KR" altLang="en-US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910BD93-A857-41C3-8C44-7C10EAED5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86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76504750-5602-42F5-BFF1-2C143E39C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5001" y="33976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623388-A595-448B-8722-9A121FDAE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" y="2017876"/>
            <a:ext cx="9748105" cy="444327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76EE1D-304C-4701-A3B8-B305A485B621}"/>
              </a:ext>
            </a:extLst>
          </p:cNvPr>
          <p:cNvSpPr/>
          <p:nvPr/>
        </p:nvSpPr>
        <p:spPr>
          <a:xfrm>
            <a:off x="1167932" y="5943600"/>
            <a:ext cx="3835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Helvetica" pitchFamily="2" charset="0"/>
              </a:rPr>
              <a:t>버드 홈페이지는 한국 </a:t>
            </a:r>
            <a:r>
              <a:rPr lang="en-US" altLang="ko-KR" sz="1400" dirty="0">
                <a:solidFill>
                  <a:srgbClr val="FF0000"/>
                </a:solidFill>
                <a:latin typeface="Helvetica" pitchFamily="2" charset="0"/>
              </a:rPr>
              <a:t>IP</a:t>
            </a:r>
            <a:r>
              <a:rPr lang="ko-KR" altLang="en-US" sz="1400" dirty="0">
                <a:solidFill>
                  <a:srgbClr val="FF0000"/>
                </a:solidFill>
                <a:latin typeface="Helvetica" pitchFamily="2" charset="0"/>
              </a:rPr>
              <a:t>에서 접속 불가</a:t>
            </a:r>
          </a:p>
        </p:txBody>
      </p:sp>
    </p:spTree>
    <p:extLst>
      <p:ext uri="{BB962C8B-B14F-4D97-AF65-F5344CB8AC3E}">
        <p14:creationId xmlns:p14="http://schemas.microsoft.com/office/powerpoint/2010/main" val="1065583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12716E-7135-459E-B841-7EB170FC26FA}"/>
              </a:ext>
            </a:extLst>
          </p:cNvPr>
          <p:cNvSpPr txBox="1"/>
          <p:nvPr/>
        </p:nvSpPr>
        <p:spPr>
          <a:xfrm>
            <a:off x="947057" y="1208314"/>
            <a:ext cx="1062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kumimoji="1" lang="ko-KR" altLang="en-US" dirty="0"/>
              <a:t>버드</a:t>
            </a:r>
            <a:r>
              <a:rPr kumimoji="1" lang="en-US" altLang="ko-KR" dirty="0"/>
              <a:t>(Bird)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 </a:t>
            </a:r>
            <a:r>
              <a:rPr kumimoji="1" lang="ko-KR" altLang="en-US" dirty="0"/>
              <a:t>관련 유튜브</a:t>
            </a:r>
            <a:r>
              <a:rPr kumimoji="1" lang="en-US" altLang="ko-KR" dirty="0"/>
              <a:t>(https://www.youtube.com/watch?time_continue=116&amp;v=E7da94gLeUs)</a:t>
            </a:r>
            <a:endParaRPr kumimoji="1"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F85B7F3-CCC7-4B49-BFC6-2F1012539D6F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316B818-8C7B-46C0-8BCF-53AAD0BE205D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EE454DCD-68C1-40F3-A020-ED04B90B42F8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22F829-2784-47AA-86C2-03F6D0454643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EC5700-5605-429B-AA4F-6E5351808F71}"/>
              </a:ext>
            </a:extLst>
          </p:cNvPr>
          <p:cNvSpPr txBox="1"/>
          <p:nvPr/>
        </p:nvSpPr>
        <p:spPr>
          <a:xfrm>
            <a:off x="4933070" y="197726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유사 서비스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645A3D-6686-44C3-93A1-82E9DC7CF949}"/>
              </a:ext>
            </a:extLst>
          </p:cNvPr>
          <p:cNvSpPr txBox="1"/>
          <p:nvPr/>
        </p:nvSpPr>
        <p:spPr>
          <a:xfrm>
            <a:off x="5233633" y="72094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버드 </a:t>
            </a:r>
            <a:r>
              <a:rPr lang="en-US" altLang="ko-KR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 </a:t>
            </a:r>
            <a:r>
              <a:rPr lang="ko-KR" altLang="en-US" dirty="0" err="1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윈드</a:t>
            </a:r>
            <a:endParaRPr lang="ko-KR" altLang="en-US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910BD93-A857-41C3-8C44-7C10EAED5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86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76504750-5602-42F5-BFF1-2C143E39C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5001" y="33976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0EA2DB-4594-4E9D-BD16-13432FA4B56F}"/>
              </a:ext>
            </a:extLst>
          </p:cNvPr>
          <p:cNvSpPr txBox="1"/>
          <p:nvPr/>
        </p:nvSpPr>
        <p:spPr>
          <a:xfrm>
            <a:off x="6275189" y="1882163"/>
            <a:ext cx="3610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가격</a:t>
            </a:r>
            <a:r>
              <a:rPr kumimoji="1" lang="ko-KR" altLang="en-US" dirty="0"/>
              <a:t> </a:t>
            </a:r>
            <a:r>
              <a:rPr kumimoji="1" lang="en-US" altLang="ko-KR" dirty="0"/>
              <a:t>: 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$1 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기본에 분당 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15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센트 </a:t>
            </a:r>
            <a:endParaRPr lang="en-US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kumimoji="1"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-  1</a:t>
            </a:r>
            <a:r>
              <a:rPr kumimoji="1"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시간 당 약 만원</a:t>
            </a:r>
            <a:endParaRPr kumimoji="1" lang="en-US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kumimoji="1"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kumimoji="1" lang="en-US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385B7A-9CF4-481C-9607-D5BFFDED3B1D}"/>
              </a:ext>
            </a:extLst>
          </p:cNvPr>
          <p:cNvSpPr txBox="1"/>
          <p:nvPr/>
        </p:nvSpPr>
        <p:spPr>
          <a:xfrm>
            <a:off x="6275189" y="2805493"/>
            <a:ext cx="3095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시간 당 배터리 </a:t>
            </a:r>
            <a:r>
              <a:rPr kumimoji="1"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20% </a:t>
            </a:r>
            <a:r>
              <a:rPr kumimoji="1"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</a:t>
            </a:r>
            <a:endParaRPr kumimoji="1" lang="en-US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kumimoji="1"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-  3 ~ 5 </a:t>
            </a:r>
            <a:r>
              <a:rPr kumimoji="1"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시간 사용 가능</a:t>
            </a:r>
            <a:endParaRPr kumimoji="1" lang="en-US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kumimoji="1"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kumimoji="1" lang="en-US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1F5562-039E-42AF-A982-5B7053FFF3E4}"/>
              </a:ext>
            </a:extLst>
          </p:cNvPr>
          <p:cNvSpPr txBox="1"/>
          <p:nvPr/>
        </p:nvSpPr>
        <p:spPr>
          <a:xfrm>
            <a:off x="6694289" y="3861314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kumimoji="1" lang="en-US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3FF766-43D5-42B2-BDBD-6EAD5D41B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" y="1663089"/>
            <a:ext cx="4550655" cy="46340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2F0ECB-FC95-458A-B049-52BA989936B1}"/>
              </a:ext>
            </a:extLst>
          </p:cNvPr>
          <p:cNvSpPr txBox="1"/>
          <p:nvPr/>
        </p:nvSpPr>
        <p:spPr>
          <a:xfrm>
            <a:off x="6275189" y="3768981"/>
            <a:ext cx="43204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충전 </a:t>
            </a:r>
            <a:r>
              <a:rPr kumimoji="1"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kumimoji="1"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버드 앱 충전 모드로 확인 가능</a:t>
            </a:r>
            <a:endParaRPr kumimoji="1" lang="en-US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kumimoji="1"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- </a:t>
            </a:r>
            <a:r>
              <a:rPr kumimoji="1"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버드를 찾아 충전 시 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$ </a:t>
            </a:r>
            <a:r>
              <a:rPr kumimoji="1"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 ~ 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$ </a:t>
            </a:r>
            <a:r>
              <a:rPr kumimoji="1"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20 </a:t>
            </a:r>
            <a:r>
              <a:rPr kumimoji="1"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kumimoji="1" lang="en-US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kumimoji="1"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- </a:t>
            </a:r>
            <a:r>
              <a:rPr kumimoji="1"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미국 </a:t>
            </a:r>
            <a:r>
              <a:rPr kumimoji="1"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10</a:t>
            </a:r>
            <a:r>
              <a:rPr kumimoji="1"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대들의 용돈 벌이</a:t>
            </a:r>
            <a:endParaRPr kumimoji="1" lang="en-US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C93282-2187-4122-85DB-5CE6DDEA7278}"/>
              </a:ext>
            </a:extLst>
          </p:cNvPr>
          <p:cNvSpPr txBox="1"/>
          <p:nvPr/>
        </p:nvSpPr>
        <p:spPr>
          <a:xfrm>
            <a:off x="6275189" y="5020270"/>
            <a:ext cx="58945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미국 </a:t>
            </a:r>
            <a:r>
              <a:rPr kumimoji="1"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10</a:t>
            </a:r>
            <a:r>
              <a:rPr kumimoji="1"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대들의 버드를 찾는 것을 </a:t>
            </a:r>
            <a:r>
              <a:rPr kumimoji="1"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‘</a:t>
            </a:r>
            <a:r>
              <a:rPr kumimoji="1"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포켓몬 고</a:t>
            </a:r>
            <a:r>
              <a:rPr kumimoji="1"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’ </a:t>
            </a:r>
            <a:r>
              <a:rPr kumimoji="1"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표현</a:t>
            </a:r>
            <a:endParaRPr kumimoji="1" lang="en-US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3"/>
              </a:rPr>
              <a:t>https://www.theatlantic.com/technology/archive</a:t>
            </a:r>
            <a:endParaRPr kumimoji="1" lang="en-US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/2018/05/charging-electric-scooters-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is-a-cutthroat-business/560747/</a:t>
            </a:r>
          </a:p>
        </p:txBody>
      </p:sp>
    </p:spTree>
    <p:extLst>
      <p:ext uri="{BB962C8B-B14F-4D97-AF65-F5344CB8AC3E}">
        <p14:creationId xmlns:p14="http://schemas.microsoft.com/office/powerpoint/2010/main" val="2797521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12716E-7135-459E-B841-7EB170FC26FA}"/>
              </a:ext>
            </a:extLst>
          </p:cNvPr>
          <p:cNvSpPr txBox="1"/>
          <p:nvPr/>
        </p:nvSpPr>
        <p:spPr>
          <a:xfrm>
            <a:off x="947057" y="1208314"/>
            <a:ext cx="501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kumimoji="1" lang="ko-KR" altLang="en-US" dirty="0"/>
              <a:t>버드</a:t>
            </a:r>
            <a:r>
              <a:rPr kumimoji="1" lang="en-US" altLang="ko-KR" dirty="0"/>
              <a:t>(Bird) APP QR CODE </a:t>
            </a:r>
            <a:r>
              <a:rPr kumimoji="1" lang="ko-KR" altLang="en-US" dirty="0"/>
              <a:t>인식 및 정보 확인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F85B7F3-CCC7-4B49-BFC6-2F1012539D6F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316B818-8C7B-46C0-8BCF-53AAD0BE205D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EE454DCD-68C1-40F3-A020-ED04B90B42F8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22F829-2784-47AA-86C2-03F6D0454643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EC5700-5605-429B-AA4F-6E5351808F71}"/>
              </a:ext>
            </a:extLst>
          </p:cNvPr>
          <p:cNvSpPr txBox="1"/>
          <p:nvPr/>
        </p:nvSpPr>
        <p:spPr>
          <a:xfrm>
            <a:off x="4933070" y="197726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유사 서비스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645A3D-6686-44C3-93A1-82E9DC7CF949}"/>
              </a:ext>
            </a:extLst>
          </p:cNvPr>
          <p:cNvSpPr txBox="1"/>
          <p:nvPr/>
        </p:nvSpPr>
        <p:spPr>
          <a:xfrm>
            <a:off x="5233633" y="72094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버드 </a:t>
            </a:r>
            <a:r>
              <a:rPr lang="en-US" altLang="ko-KR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 </a:t>
            </a:r>
            <a:r>
              <a:rPr lang="ko-KR" altLang="en-US" dirty="0" err="1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윈드</a:t>
            </a:r>
            <a:endParaRPr lang="ko-KR" altLang="en-US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910BD93-A857-41C3-8C44-7C10EAED5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86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76504750-5602-42F5-BFF1-2C143E39C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5001" y="33976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75AE689-ACEC-4730-9850-DE5D2C74D523}"/>
              </a:ext>
            </a:extLst>
          </p:cNvPr>
          <p:cNvGrpSpPr/>
          <p:nvPr/>
        </p:nvGrpSpPr>
        <p:grpSpPr>
          <a:xfrm>
            <a:off x="927126" y="1730097"/>
            <a:ext cx="10567858" cy="4818549"/>
            <a:chOff x="1003326" y="1730097"/>
            <a:chExt cx="10567858" cy="481854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FC31CFC-C9AA-4D77-BBB5-18169F9F9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326" y="1730097"/>
              <a:ext cx="5218188" cy="462988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57E2D1D-94B0-4F4B-9FA6-630A94103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0409" y="1783141"/>
              <a:ext cx="2390775" cy="476550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DFC7619-3CB9-427D-926D-3A10969C5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5574" y="1764175"/>
              <a:ext cx="2390775" cy="4696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587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14A675A-EFFC-4684-9CAC-44683EE59106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A42A173-FCE2-41E5-AE84-C80721202A07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4E30DD8-6128-4A5B-AECD-F0D2296D7AB1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36213A2-EDEA-4338-A0C4-CFDBBF81B452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64627C-DEC5-4FAA-B2C5-654FDCC98477}"/>
              </a:ext>
            </a:extLst>
          </p:cNvPr>
          <p:cNvSpPr txBox="1"/>
          <p:nvPr/>
        </p:nvSpPr>
        <p:spPr>
          <a:xfrm>
            <a:off x="5090165" y="19772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관련 기사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11156A-5660-4E25-8FED-D44952C27C2D}"/>
              </a:ext>
            </a:extLst>
          </p:cNvPr>
          <p:cNvSpPr/>
          <p:nvPr/>
        </p:nvSpPr>
        <p:spPr>
          <a:xfrm>
            <a:off x="422327" y="828081"/>
            <a:ext cx="8839279" cy="4831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u="sng" kern="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한양중고딕"/>
                <a:ea typeface="한양중고딕"/>
                <a:hlinkClick r:id="rId2"/>
              </a:rPr>
              <a:t>https://www.koreatimes.net/ArticleViewer/Article/115837</a:t>
            </a:r>
            <a:r>
              <a:rPr lang="en-US" altLang="ko-KR" u="sng" kern="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한양중고딕"/>
                <a:ea typeface="한양중고딕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버드</a:t>
            </a:r>
            <a:r>
              <a:rPr lang="en-US" altLang="ko-KR" kern="0" dirty="0">
                <a:solidFill>
                  <a:srgbClr val="000000"/>
                </a:solidFill>
                <a:latin typeface="한양중고딕"/>
                <a:ea typeface="한양중고딕"/>
              </a:rPr>
              <a:t>(Bird), </a:t>
            </a:r>
            <a:r>
              <a:rPr lang="ko-KR" altLang="en-US" kern="0" dirty="0">
                <a:solidFill>
                  <a:srgbClr val="000000"/>
                </a:solidFill>
                <a:latin typeface="한양중고딕"/>
                <a:ea typeface="한양중고딕"/>
              </a:rPr>
              <a:t>토론토 시장에 눈독</a:t>
            </a:r>
            <a:endParaRPr lang="ko-KR" altLang="en-US" sz="11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F5EDF3-B028-4E31-8F69-7601E7D15DA7}"/>
              </a:ext>
            </a:extLst>
          </p:cNvPr>
          <p:cNvSpPr/>
          <p:nvPr/>
        </p:nvSpPr>
        <p:spPr>
          <a:xfrm>
            <a:off x="422327" y="1684019"/>
            <a:ext cx="6096000" cy="268971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한양중고딕"/>
                <a:ea typeface="한양중고딕"/>
                <a:hlinkClick r:id="rId3"/>
              </a:rPr>
              <a:t>https://www.soyacincau.com/2018/12/29/neuron-electric-scooter-sharing-cyberjaya-malaysia/</a:t>
            </a:r>
            <a:endParaRPr lang="en-US" altLang="ko-KR" u="sng" kern="0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한양중고딕"/>
              <a:ea typeface="한양중고딕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동남 아시아에 본사를 둔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e-scooter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공유 서비스 인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Neuron Mobility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는 공식적으로 말레이시아에서 사업을 시작했다고 오늘 발표했습니다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. </a:t>
            </a:r>
            <a:endParaRPr lang="ko-KR" altLang="en-US" sz="12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6145" name="_x322580368" descr="EMB00003fe85149">
            <a:extLst>
              <a:ext uri="{FF2B5EF4-FFF2-40B4-BE49-F238E27FC236}">
                <a16:creationId xmlns:a16="http://schemas.microsoft.com/office/drawing/2014/main" id="{942E7D16-94B2-4A2C-A3F5-907CEF9F5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759" y="2764971"/>
            <a:ext cx="528637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B24143-6D88-4339-8604-706592014886}"/>
              </a:ext>
            </a:extLst>
          </p:cNvPr>
          <p:cNvSpPr/>
          <p:nvPr/>
        </p:nvSpPr>
        <p:spPr>
          <a:xfrm>
            <a:off x="414667" y="4417558"/>
            <a:ext cx="6096000" cy="18044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휴먼명조"/>
                <a:ea typeface="휴먼명조"/>
                <a:hlinkClick r:id="rId5"/>
              </a:rPr>
              <a:t>https://www.calcalistech.com/ctech/articles/0,7340,L-3752928,00.html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베를린에 기반을 둔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Wind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가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Tel Aviv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에서 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E-Scooter sharing service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를 런칭한다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378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66383D-9FEE-4DF8-8C6D-72C1A2F61E8B}"/>
              </a:ext>
            </a:extLst>
          </p:cNvPr>
          <p:cNvSpPr/>
          <p:nvPr/>
        </p:nvSpPr>
        <p:spPr>
          <a:xfrm>
            <a:off x="0" y="6611815"/>
            <a:ext cx="12192000" cy="1092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BD1E0-0887-4E9B-8CB5-0136BEC7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0" y="6010810"/>
            <a:ext cx="468481" cy="46848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C6DE14-D979-4412-A148-2604099DA2F3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ED703B-668D-4FD9-9B68-017FA5E823D0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205F0A0-D99B-431E-8C3B-0EE5F54DDF39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9E9D4D-31F4-4778-BE78-D92984FCC7A0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5AB4B-90EF-4155-8452-C99191353AFF}"/>
              </a:ext>
            </a:extLst>
          </p:cNvPr>
          <p:cNvSpPr txBox="1"/>
          <p:nvPr/>
        </p:nvSpPr>
        <p:spPr>
          <a:xfrm>
            <a:off x="4933070" y="197726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유사 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50417-E7B0-4E3C-AA5E-91B24C2A7E54}"/>
              </a:ext>
            </a:extLst>
          </p:cNvPr>
          <p:cNvSpPr txBox="1"/>
          <p:nvPr/>
        </p:nvSpPr>
        <p:spPr>
          <a:xfrm>
            <a:off x="5268097" y="7209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킥고잉</a:t>
            </a:r>
            <a:endParaRPr lang="ko-KR" altLang="en-US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657ED5-AA56-FA42-BF41-82E696B0CD16}"/>
              </a:ext>
            </a:extLst>
          </p:cNvPr>
          <p:cNvSpPr/>
          <p:nvPr/>
        </p:nvSpPr>
        <p:spPr>
          <a:xfrm>
            <a:off x="643954" y="1465779"/>
            <a:ext cx="67365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/>
              <a:t>이용방법</a:t>
            </a:r>
          </a:p>
          <a:p>
            <a:r>
              <a:rPr lang="en-US" altLang="ko-KR" dirty="0"/>
              <a:t>1) </a:t>
            </a:r>
            <a:r>
              <a:rPr lang="ko-KR" altLang="en-US" dirty="0"/>
              <a:t>안전을 위해 헬멧을 꼭 착용 해주세요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2) </a:t>
            </a:r>
            <a:r>
              <a:rPr lang="ko-KR" altLang="en-US" dirty="0"/>
              <a:t>운전면허증 </a:t>
            </a:r>
            <a:r>
              <a:rPr lang="en-US" altLang="ko-KR" dirty="0"/>
              <a:t>(</a:t>
            </a:r>
            <a:r>
              <a:rPr lang="ko-KR" altLang="en-US" dirty="0"/>
              <a:t>원동기 면허증 가능</a:t>
            </a:r>
            <a:r>
              <a:rPr lang="en-US" altLang="ko-KR" dirty="0"/>
              <a:t>) </a:t>
            </a:r>
            <a:r>
              <a:rPr lang="ko-KR" altLang="en-US" dirty="0"/>
              <a:t>을 취득 후 이용해주세요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3) </a:t>
            </a:r>
            <a:r>
              <a:rPr lang="ko-KR" altLang="en-US" dirty="0"/>
              <a:t>도로 위의 차량에 주의하시고 보행자의 안전을 지켜주세요</a:t>
            </a:r>
          </a:p>
          <a:p>
            <a:r>
              <a:rPr lang="en-US" altLang="ko-KR" dirty="0"/>
              <a:t>4) </a:t>
            </a:r>
            <a:r>
              <a:rPr lang="ko-KR" altLang="en-US" dirty="0"/>
              <a:t>이용 시 교통 법규를 지켜주세요</a:t>
            </a:r>
            <a:r>
              <a:rPr lang="en-US" altLang="ko-KR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EC1F31-8672-1A41-8C28-FF9AE0C970F0}"/>
              </a:ext>
            </a:extLst>
          </p:cNvPr>
          <p:cNvSpPr/>
          <p:nvPr/>
        </p:nvSpPr>
        <p:spPr>
          <a:xfrm>
            <a:off x="643954" y="331860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Helvetica" pitchFamily="2" charset="0"/>
              </a:rPr>
              <a:t>요금</a:t>
            </a:r>
            <a:r>
              <a:rPr lang="en-US" altLang="ko-KR" dirty="0">
                <a:latin typeface="Helvetica" pitchFamily="2" charset="0"/>
              </a:rPr>
              <a:t>, </a:t>
            </a:r>
            <a:r>
              <a:rPr lang="ko-KR" altLang="en-US" dirty="0">
                <a:latin typeface="Helvetica" pitchFamily="2" charset="0"/>
              </a:rPr>
              <a:t>범위 및 배터리 </a:t>
            </a:r>
            <a:r>
              <a:rPr lang="ko-KR" altLang="en-US" dirty="0" err="1">
                <a:latin typeface="Helvetica" pitchFamily="2" charset="0"/>
              </a:rPr>
              <a:t>충전방식</a:t>
            </a:r>
            <a:endParaRPr lang="ko-KR" altLang="en-US" dirty="0">
              <a:latin typeface="Helvetica" pitchFamily="2" charset="0"/>
            </a:endParaRPr>
          </a:p>
          <a:p>
            <a:r>
              <a:rPr lang="ko-KR" altLang="en-US" dirty="0">
                <a:latin typeface="Helvetica" pitchFamily="2" charset="0"/>
              </a:rPr>
              <a:t>∘ 회원 가입시</a:t>
            </a:r>
            <a:r>
              <a:rPr lang="en-US" altLang="ko-KR" dirty="0">
                <a:latin typeface="Helvetica" pitchFamily="2" charset="0"/>
              </a:rPr>
              <a:t>, 10</a:t>
            </a:r>
            <a:r>
              <a:rPr lang="ko-KR" altLang="en-US" dirty="0">
                <a:latin typeface="Helvetica" pitchFamily="2" charset="0"/>
              </a:rPr>
              <a:t>분 무료이용쿠폰 지급</a:t>
            </a:r>
          </a:p>
          <a:p>
            <a:r>
              <a:rPr lang="ko-KR" altLang="en-US" dirty="0">
                <a:solidFill>
                  <a:srgbClr val="000000"/>
                </a:solidFill>
                <a:latin typeface="Helvetica" pitchFamily="2" charset="0"/>
              </a:rPr>
              <a:t>∘ </a:t>
            </a:r>
            <a:r>
              <a:rPr lang="ko-KR" altLang="en-US" dirty="0">
                <a:solidFill>
                  <a:srgbClr val="0000FF"/>
                </a:solidFill>
                <a:latin typeface="Helvetica" pitchFamily="2" charset="0"/>
              </a:rPr>
              <a:t>기본 </a:t>
            </a:r>
            <a:r>
              <a:rPr lang="en-US" altLang="ko-KR" dirty="0">
                <a:solidFill>
                  <a:srgbClr val="0000FF"/>
                </a:solidFill>
                <a:latin typeface="Helvetica" pitchFamily="2" charset="0"/>
              </a:rPr>
              <a:t>5</a:t>
            </a:r>
            <a:r>
              <a:rPr lang="ko-KR" altLang="en-US" dirty="0">
                <a:solidFill>
                  <a:srgbClr val="0000FF"/>
                </a:solidFill>
                <a:latin typeface="Helvetica" pitchFamily="2" charset="0"/>
              </a:rPr>
              <a:t>분 </a:t>
            </a:r>
            <a:r>
              <a:rPr lang="en-US" altLang="ko-KR" dirty="0">
                <a:solidFill>
                  <a:srgbClr val="0000FF"/>
                </a:solidFill>
                <a:latin typeface="Helvetica" pitchFamily="2" charset="0"/>
              </a:rPr>
              <a:t>1000</a:t>
            </a:r>
            <a:r>
              <a:rPr lang="ko-KR" altLang="en-US" dirty="0">
                <a:solidFill>
                  <a:srgbClr val="0000FF"/>
                </a:solidFill>
                <a:latin typeface="Helvetica" pitchFamily="2" charset="0"/>
              </a:rPr>
              <a:t>원 </a:t>
            </a:r>
            <a:r>
              <a:rPr lang="en-US" altLang="ko-KR" dirty="0">
                <a:solidFill>
                  <a:srgbClr val="0000FF"/>
                </a:solidFill>
                <a:latin typeface="Helvetica" pitchFamily="2" charset="0"/>
              </a:rPr>
              <a:t>+ </a:t>
            </a:r>
            <a:r>
              <a:rPr lang="ko-KR" altLang="en-US" dirty="0">
                <a:solidFill>
                  <a:srgbClr val="0000FF"/>
                </a:solidFill>
                <a:latin typeface="Helvetica" pitchFamily="2" charset="0"/>
              </a:rPr>
              <a:t>분당 </a:t>
            </a:r>
            <a:r>
              <a:rPr lang="en-US" altLang="ko-KR" dirty="0">
                <a:solidFill>
                  <a:srgbClr val="0000FF"/>
                </a:solidFill>
                <a:latin typeface="Helvetica" pitchFamily="2" charset="0"/>
              </a:rPr>
              <a:t>100</a:t>
            </a:r>
            <a:r>
              <a:rPr lang="ko-KR" altLang="en-US" dirty="0">
                <a:solidFill>
                  <a:srgbClr val="0000FF"/>
                </a:solidFill>
                <a:latin typeface="Helvetica" pitchFamily="2" charset="0"/>
              </a:rPr>
              <a:t>원씩 추가 요금</a:t>
            </a:r>
          </a:p>
          <a:p>
            <a:r>
              <a:rPr lang="ko-KR" altLang="en-US" dirty="0">
                <a:latin typeface="Helvetica" pitchFamily="2" charset="0"/>
              </a:rPr>
              <a:t>∘ </a:t>
            </a:r>
            <a:r>
              <a:rPr lang="ko-KR" altLang="en-US" dirty="0" err="1">
                <a:latin typeface="Helvetica" pitchFamily="2" charset="0"/>
              </a:rPr>
              <a:t>킥보드</a:t>
            </a:r>
            <a:r>
              <a:rPr lang="ko-KR" altLang="en-US" dirty="0">
                <a:latin typeface="Helvetica" pitchFamily="2" charset="0"/>
              </a:rPr>
              <a:t> 자체 위치 정보시스템</a:t>
            </a:r>
            <a:r>
              <a:rPr lang="en-US" altLang="ko-KR" dirty="0">
                <a:latin typeface="Helvetica" pitchFamily="2" charset="0"/>
              </a:rPr>
              <a:t>(</a:t>
            </a:r>
            <a:r>
              <a:rPr lang="en" altLang="ko-KR" dirty="0">
                <a:latin typeface="Helvetica" pitchFamily="2" charset="0"/>
              </a:rPr>
              <a:t>GPS) </a:t>
            </a:r>
            <a:r>
              <a:rPr lang="ko-KR" altLang="en-US" dirty="0">
                <a:latin typeface="Helvetica" pitchFamily="2" charset="0"/>
              </a:rPr>
              <a:t>탑재돼 있어 앱 지도에 대여 가능한 </a:t>
            </a:r>
            <a:r>
              <a:rPr lang="ko-KR" altLang="en-US" dirty="0" err="1">
                <a:latin typeface="Helvetica" pitchFamily="2" charset="0"/>
              </a:rPr>
              <a:t>킥보드의</a:t>
            </a:r>
            <a:r>
              <a:rPr lang="ko-KR" altLang="en-US" dirty="0">
                <a:latin typeface="Helvetica" pitchFamily="2" charset="0"/>
              </a:rPr>
              <a:t> 현재</a:t>
            </a:r>
          </a:p>
          <a:p>
            <a:r>
              <a:rPr lang="ko-KR" altLang="en-US" dirty="0">
                <a:latin typeface="Helvetica" pitchFamily="2" charset="0"/>
              </a:rPr>
              <a:t>위치와 배터리 충전 상태</a:t>
            </a:r>
            <a:r>
              <a:rPr lang="en-US" altLang="ko-KR" dirty="0">
                <a:latin typeface="Helvetica" pitchFamily="2" charset="0"/>
              </a:rPr>
              <a:t>, </a:t>
            </a:r>
            <a:r>
              <a:rPr lang="ko-KR" altLang="en-US" dirty="0">
                <a:latin typeface="Helvetica" pitchFamily="2" charset="0"/>
              </a:rPr>
              <a:t>사용 시간 표시</a:t>
            </a:r>
          </a:p>
          <a:p>
            <a:r>
              <a:rPr lang="ko-KR" altLang="en-US" dirty="0">
                <a:latin typeface="Helvetica" pitchFamily="2" charset="0"/>
              </a:rPr>
              <a:t>∘ 서울 강남구 지역을 시작으로 서비스 지역을 확대해 나갈 계획 </a:t>
            </a:r>
            <a:r>
              <a:rPr lang="en-US" altLang="ko-KR" dirty="0">
                <a:latin typeface="Helvetica" pitchFamily="2" charset="0"/>
              </a:rPr>
              <a:t>(18.09)</a:t>
            </a:r>
          </a:p>
          <a:p>
            <a:r>
              <a:rPr lang="en-US" altLang="ko-KR" dirty="0">
                <a:latin typeface="Helvetica" pitchFamily="2" charset="0"/>
              </a:rPr>
              <a:t>∘ </a:t>
            </a:r>
            <a:r>
              <a:rPr lang="ko-KR" altLang="en-US" dirty="0">
                <a:latin typeface="Helvetica" pitchFamily="2" charset="0"/>
              </a:rPr>
              <a:t>심야 시간에는 </a:t>
            </a:r>
            <a:r>
              <a:rPr lang="ko-KR" altLang="en-US" dirty="0" err="1">
                <a:latin typeface="Helvetica" pitchFamily="2" charset="0"/>
              </a:rPr>
              <a:t>운영사가</a:t>
            </a:r>
            <a:r>
              <a:rPr lang="ko-KR" altLang="en-US" dirty="0">
                <a:latin typeface="Helvetica" pitchFamily="2" charset="0"/>
              </a:rPr>
              <a:t> 충전을 위해 회수</a:t>
            </a:r>
          </a:p>
          <a:p>
            <a:endParaRPr lang="ko-KR" alt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537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66383D-9FEE-4DF8-8C6D-72C1A2F61E8B}"/>
              </a:ext>
            </a:extLst>
          </p:cNvPr>
          <p:cNvSpPr/>
          <p:nvPr/>
        </p:nvSpPr>
        <p:spPr>
          <a:xfrm>
            <a:off x="0" y="6611815"/>
            <a:ext cx="12192000" cy="1092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BD1E0-0887-4E9B-8CB5-0136BEC7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0" y="6010810"/>
            <a:ext cx="468481" cy="46848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C6DE14-D979-4412-A148-2604099DA2F3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ED703B-668D-4FD9-9B68-017FA5E823D0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205F0A0-D99B-431E-8C3B-0EE5F54DDF39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9E9D4D-31F4-4778-BE78-D92984FCC7A0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5AB4B-90EF-4155-8452-C99191353AFF}"/>
              </a:ext>
            </a:extLst>
          </p:cNvPr>
          <p:cNvSpPr txBox="1"/>
          <p:nvPr/>
        </p:nvSpPr>
        <p:spPr>
          <a:xfrm>
            <a:off x="4933070" y="197726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유사 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50417-E7B0-4E3C-AA5E-91B24C2A7E54}"/>
              </a:ext>
            </a:extLst>
          </p:cNvPr>
          <p:cNvSpPr txBox="1"/>
          <p:nvPr/>
        </p:nvSpPr>
        <p:spPr>
          <a:xfrm>
            <a:off x="5268097" y="7209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킥고잉</a:t>
            </a:r>
            <a:endParaRPr lang="ko-KR" altLang="en-US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E490B9-F317-B84D-B5AB-8D03D961E980}"/>
              </a:ext>
            </a:extLst>
          </p:cNvPr>
          <p:cNvSpPr/>
          <p:nvPr/>
        </p:nvSpPr>
        <p:spPr>
          <a:xfrm>
            <a:off x="370670" y="10450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Helvetica" pitchFamily="2" charset="0"/>
              </a:rPr>
              <a:t>실제 모델 및 사용 방법 </a:t>
            </a:r>
            <a:r>
              <a:rPr lang="en-US" altLang="ko-KR" dirty="0">
                <a:latin typeface="Helvetica" pitchFamily="2" charset="0"/>
              </a:rPr>
              <a:t>(</a:t>
            </a:r>
            <a:r>
              <a:rPr lang="ko-KR" altLang="en-US" dirty="0">
                <a:latin typeface="Helvetica" pitchFamily="2" charset="0"/>
              </a:rPr>
              <a:t>밑 항에 자세한 설명</a:t>
            </a:r>
            <a:r>
              <a:rPr lang="en-US" altLang="ko-KR" dirty="0">
                <a:latin typeface="Helvetica" pitchFamily="2" charset="0"/>
              </a:rPr>
              <a:t>)</a:t>
            </a:r>
          </a:p>
          <a:p>
            <a:endParaRPr lang="en-US" altLang="ko-KR" dirty="0">
              <a:effectLst/>
              <a:latin typeface="Helvetica" pitchFamily="2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CBD077A-C047-1646-9AB0-D5923CF7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76" y="1598610"/>
            <a:ext cx="3708078" cy="39989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6518858-77FF-9C4F-94F1-A6C0BC342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259" y="1598610"/>
            <a:ext cx="2231297" cy="406493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C4B8C7-CAC5-9B43-B8C2-7A1D75C1B3BC}"/>
              </a:ext>
            </a:extLst>
          </p:cNvPr>
          <p:cNvSpPr/>
          <p:nvPr/>
        </p:nvSpPr>
        <p:spPr>
          <a:xfrm>
            <a:off x="8633745" y="2675196"/>
            <a:ext cx="29778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>
              <a:latin typeface="Helvetica" pitchFamily="2" charset="0"/>
            </a:endParaRPr>
          </a:p>
          <a:p>
            <a:r>
              <a:rPr lang="en-US" altLang="ko-KR" dirty="0">
                <a:latin typeface="Helvetica" pitchFamily="2" charset="0"/>
              </a:rPr>
              <a:t>1) </a:t>
            </a:r>
            <a:r>
              <a:rPr lang="ko-KR" altLang="en-US" dirty="0">
                <a:latin typeface="Helvetica" pitchFamily="2" charset="0"/>
              </a:rPr>
              <a:t>미리 예약 서비스 불가능</a:t>
            </a:r>
          </a:p>
          <a:p>
            <a:r>
              <a:rPr lang="en-US" altLang="ko-KR" dirty="0">
                <a:latin typeface="Helvetica" pitchFamily="2" charset="0"/>
              </a:rPr>
              <a:t>2) </a:t>
            </a:r>
            <a:r>
              <a:rPr lang="ko-KR" altLang="en-US" dirty="0">
                <a:latin typeface="Helvetica" pitchFamily="2" charset="0"/>
              </a:rPr>
              <a:t>지도를 확대해서 각각의 </a:t>
            </a:r>
            <a:r>
              <a:rPr lang="ko-KR" altLang="en-US" dirty="0" err="1">
                <a:latin typeface="Helvetica" pitchFamily="2" charset="0"/>
              </a:rPr>
              <a:t>전동키보드</a:t>
            </a:r>
            <a:r>
              <a:rPr lang="ko-KR" altLang="en-US" dirty="0">
                <a:latin typeface="Helvetica" pitchFamily="2" charset="0"/>
              </a:rPr>
              <a:t> 클릭 시</a:t>
            </a:r>
            <a:r>
              <a:rPr lang="en-US" altLang="ko-KR" dirty="0">
                <a:latin typeface="Helvetica" pitchFamily="2" charset="0"/>
              </a:rPr>
              <a:t>, </a:t>
            </a:r>
            <a:r>
              <a:rPr lang="ko-KR" altLang="en-US" dirty="0">
                <a:latin typeface="Helvetica" pitchFamily="2" charset="0"/>
              </a:rPr>
              <a:t>이용가능시간과 자세한 위치 파악 가능</a:t>
            </a:r>
          </a:p>
          <a:p>
            <a:r>
              <a:rPr lang="en-US" altLang="ko-KR" dirty="0">
                <a:latin typeface="Helvetica" pitchFamily="2" charset="0"/>
              </a:rPr>
              <a:t>3) </a:t>
            </a:r>
            <a:r>
              <a:rPr lang="en" altLang="ko-KR" dirty="0">
                <a:latin typeface="Helvetica" pitchFamily="2" charset="0"/>
              </a:rPr>
              <a:t>QR </a:t>
            </a:r>
            <a:r>
              <a:rPr lang="ko-KR" altLang="en-US" dirty="0">
                <a:latin typeface="Helvetica" pitchFamily="2" charset="0"/>
              </a:rPr>
              <a:t>코드 인식 서비스</a:t>
            </a:r>
          </a:p>
          <a:p>
            <a:endParaRPr lang="ko-KR" altLang="en-US" dirty="0">
              <a:effectLst/>
              <a:latin typeface="Helvetica" pitchFamily="2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70AA70-BA70-094D-B2CB-EAD5FF8D86DB}"/>
              </a:ext>
            </a:extLst>
          </p:cNvPr>
          <p:cNvSpPr/>
          <p:nvPr/>
        </p:nvSpPr>
        <p:spPr>
          <a:xfrm>
            <a:off x="1814732" y="5868467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Helvetica" pitchFamily="2" charset="0"/>
              </a:rPr>
              <a:t>실제 모델 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AD07F4-CB60-8445-A068-D99EA54F10D9}"/>
              </a:ext>
            </a:extLst>
          </p:cNvPr>
          <p:cNvSpPr/>
          <p:nvPr/>
        </p:nvSpPr>
        <p:spPr>
          <a:xfrm>
            <a:off x="6434569" y="5847781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latin typeface="Helvetica" pitchFamily="2" charset="0"/>
              </a:rPr>
              <a:t>QR </a:t>
            </a:r>
            <a:r>
              <a:rPr lang="ko-KR" altLang="en-US" dirty="0">
                <a:latin typeface="Helvetica" pitchFamily="2" charset="0"/>
              </a:rPr>
              <a:t>코드 인식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7092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66383D-9FEE-4DF8-8C6D-72C1A2F61E8B}"/>
              </a:ext>
            </a:extLst>
          </p:cNvPr>
          <p:cNvSpPr/>
          <p:nvPr/>
        </p:nvSpPr>
        <p:spPr>
          <a:xfrm>
            <a:off x="0" y="6611815"/>
            <a:ext cx="12192000" cy="1092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BD1E0-0887-4E9B-8CB5-0136BEC7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0" y="6010810"/>
            <a:ext cx="468481" cy="46848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C6DE14-D979-4412-A148-2604099DA2F3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ED703B-668D-4FD9-9B68-017FA5E823D0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205F0A0-D99B-431E-8C3B-0EE5F54DDF39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9E9D4D-31F4-4778-BE78-D92984FCC7A0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5AB4B-90EF-4155-8452-C99191353AFF}"/>
              </a:ext>
            </a:extLst>
          </p:cNvPr>
          <p:cNvSpPr txBox="1"/>
          <p:nvPr/>
        </p:nvSpPr>
        <p:spPr>
          <a:xfrm>
            <a:off x="4933070" y="197726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유사 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50417-E7B0-4E3C-AA5E-91B24C2A7E54}"/>
              </a:ext>
            </a:extLst>
          </p:cNvPr>
          <p:cNvSpPr txBox="1"/>
          <p:nvPr/>
        </p:nvSpPr>
        <p:spPr>
          <a:xfrm>
            <a:off x="5268097" y="7209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킥고잉</a:t>
            </a:r>
            <a:endParaRPr lang="ko-KR" altLang="en-US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4884FD-98AE-7443-81EC-7C2AED9E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47" y="1336908"/>
            <a:ext cx="7583461" cy="458324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D49067-AABD-A44E-B719-E016BB35C0C1}"/>
              </a:ext>
            </a:extLst>
          </p:cNvPr>
          <p:cNvSpPr/>
          <p:nvPr/>
        </p:nvSpPr>
        <p:spPr>
          <a:xfrm>
            <a:off x="466363" y="876920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latin typeface="Helvetica" pitchFamily="2" charset="0"/>
              </a:rPr>
              <a:t>KICKGOIN </a:t>
            </a:r>
            <a:r>
              <a:rPr lang="ko-KR" altLang="en-US" dirty="0">
                <a:latin typeface="Helvetica" pitchFamily="2" charset="0"/>
              </a:rPr>
              <a:t>어플리케이션 설치</a:t>
            </a:r>
            <a:endParaRPr lang="ko-KR" alt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164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66383D-9FEE-4DF8-8C6D-72C1A2F61E8B}"/>
              </a:ext>
            </a:extLst>
          </p:cNvPr>
          <p:cNvSpPr/>
          <p:nvPr/>
        </p:nvSpPr>
        <p:spPr>
          <a:xfrm>
            <a:off x="0" y="6611815"/>
            <a:ext cx="12192000" cy="1092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BD1E0-0887-4E9B-8CB5-0136BEC7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0" y="6010810"/>
            <a:ext cx="468481" cy="46848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C6DE14-D979-4412-A148-2604099DA2F3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ED703B-668D-4FD9-9B68-017FA5E823D0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205F0A0-D99B-431E-8C3B-0EE5F54DDF39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9E9D4D-31F4-4778-BE78-D92984FCC7A0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5AB4B-90EF-4155-8452-C99191353AFF}"/>
              </a:ext>
            </a:extLst>
          </p:cNvPr>
          <p:cNvSpPr txBox="1"/>
          <p:nvPr/>
        </p:nvSpPr>
        <p:spPr>
          <a:xfrm>
            <a:off x="4933070" y="197726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유사 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50417-E7B0-4E3C-AA5E-91B24C2A7E54}"/>
              </a:ext>
            </a:extLst>
          </p:cNvPr>
          <p:cNvSpPr txBox="1"/>
          <p:nvPr/>
        </p:nvSpPr>
        <p:spPr>
          <a:xfrm>
            <a:off x="5268097" y="7209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킥고잉</a:t>
            </a:r>
            <a:endParaRPr lang="ko-KR" altLang="en-US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D49067-AABD-A44E-B719-E016BB35C0C1}"/>
              </a:ext>
            </a:extLst>
          </p:cNvPr>
          <p:cNvSpPr/>
          <p:nvPr/>
        </p:nvSpPr>
        <p:spPr>
          <a:xfrm>
            <a:off x="466363" y="876920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latin typeface="Helvetica" pitchFamily="2" charset="0"/>
              </a:rPr>
              <a:t>KICKGOIN </a:t>
            </a:r>
            <a:r>
              <a:rPr lang="ko-KR" altLang="en-US" dirty="0">
                <a:latin typeface="Helvetica" pitchFamily="2" charset="0"/>
              </a:rPr>
              <a:t>어플리케이션 설치</a:t>
            </a:r>
            <a:endParaRPr lang="ko-KR" altLang="en-US" dirty="0">
              <a:effectLst/>
              <a:latin typeface="Helvetica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A666B7-402A-D346-AA9D-0BF3D877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659" y="1319617"/>
            <a:ext cx="7338037" cy="450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88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66383D-9FEE-4DF8-8C6D-72C1A2F61E8B}"/>
              </a:ext>
            </a:extLst>
          </p:cNvPr>
          <p:cNvSpPr/>
          <p:nvPr/>
        </p:nvSpPr>
        <p:spPr>
          <a:xfrm>
            <a:off x="0" y="6611815"/>
            <a:ext cx="12192000" cy="1092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BD1E0-0887-4E9B-8CB5-0136BEC7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0" y="6010810"/>
            <a:ext cx="468481" cy="46848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C6DE14-D979-4412-A148-2604099DA2F3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ED703B-668D-4FD9-9B68-017FA5E823D0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205F0A0-D99B-431E-8C3B-0EE5F54DDF39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9E9D4D-31F4-4778-BE78-D92984FCC7A0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5AB4B-90EF-4155-8452-C99191353AFF}"/>
              </a:ext>
            </a:extLst>
          </p:cNvPr>
          <p:cNvSpPr txBox="1"/>
          <p:nvPr/>
        </p:nvSpPr>
        <p:spPr>
          <a:xfrm>
            <a:off x="4394462" y="197726"/>
            <a:ext cx="3139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제조사별 </a:t>
            </a:r>
            <a:r>
              <a:rPr lang="ko-KR" altLang="en-US" sz="2800" dirty="0" err="1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제품조사</a:t>
            </a:r>
            <a:endParaRPr lang="ko-KR" altLang="en-US" sz="28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613D2D07-3CE6-1B41-B6A9-E0E5150DE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426404"/>
              </p:ext>
            </p:extLst>
          </p:nvPr>
        </p:nvGraphicFramePr>
        <p:xfrm>
          <a:off x="834885" y="720947"/>
          <a:ext cx="10787268" cy="5646491"/>
        </p:xfrm>
        <a:graphic>
          <a:graphicData uri="http://schemas.openxmlformats.org/drawingml/2006/table">
            <a:tbl>
              <a:tblPr/>
              <a:tblGrid>
                <a:gridCol w="898939">
                  <a:extLst>
                    <a:ext uri="{9D8B030D-6E8A-4147-A177-3AD203B41FA5}">
                      <a16:colId xmlns:a16="http://schemas.microsoft.com/office/drawing/2014/main" val="2633047501"/>
                    </a:ext>
                  </a:extLst>
                </a:gridCol>
                <a:gridCol w="898939">
                  <a:extLst>
                    <a:ext uri="{9D8B030D-6E8A-4147-A177-3AD203B41FA5}">
                      <a16:colId xmlns:a16="http://schemas.microsoft.com/office/drawing/2014/main" val="1291531122"/>
                    </a:ext>
                  </a:extLst>
                </a:gridCol>
                <a:gridCol w="898939">
                  <a:extLst>
                    <a:ext uri="{9D8B030D-6E8A-4147-A177-3AD203B41FA5}">
                      <a16:colId xmlns:a16="http://schemas.microsoft.com/office/drawing/2014/main" val="1960459072"/>
                    </a:ext>
                  </a:extLst>
                </a:gridCol>
                <a:gridCol w="898939">
                  <a:extLst>
                    <a:ext uri="{9D8B030D-6E8A-4147-A177-3AD203B41FA5}">
                      <a16:colId xmlns:a16="http://schemas.microsoft.com/office/drawing/2014/main" val="1071058460"/>
                    </a:ext>
                  </a:extLst>
                </a:gridCol>
                <a:gridCol w="898939">
                  <a:extLst>
                    <a:ext uri="{9D8B030D-6E8A-4147-A177-3AD203B41FA5}">
                      <a16:colId xmlns:a16="http://schemas.microsoft.com/office/drawing/2014/main" val="532615088"/>
                    </a:ext>
                  </a:extLst>
                </a:gridCol>
                <a:gridCol w="898939">
                  <a:extLst>
                    <a:ext uri="{9D8B030D-6E8A-4147-A177-3AD203B41FA5}">
                      <a16:colId xmlns:a16="http://schemas.microsoft.com/office/drawing/2014/main" val="2510830439"/>
                    </a:ext>
                  </a:extLst>
                </a:gridCol>
                <a:gridCol w="898939">
                  <a:extLst>
                    <a:ext uri="{9D8B030D-6E8A-4147-A177-3AD203B41FA5}">
                      <a16:colId xmlns:a16="http://schemas.microsoft.com/office/drawing/2014/main" val="292512437"/>
                    </a:ext>
                  </a:extLst>
                </a:gridCol>
                <a:gridCol w="898939">
                  <a:extLst>
                    <a:ext uri="{9D8B030D-6E8A-4147-A177-3AD203B41FA5}">
                      <a16:colId xmlns:a16="http://schemas.microsoft.com/office/drawing/2014/main" val="3154222600"/>
                    </a:ext>
                  </a:extLst>
                </a:gridCol>
                <a:gridCol w="540245">
                  <a:extLst>
                    <a:ext uri="{9D8B030D-6E8A-4147-A177-3AD203B41FA5}">
                      <a16:colId xmlns:a16="http://schemas.microsoft.com/office/drawing/2014/main" val="378074152"/>
                    </a:ext>
                  </a:extLst>
                </a:gridCol>
                <a:gridCol w="1474613">
                  <a:extLst>
                    <a:ext uri="{9D8B030D-6E8A-4147-A177-3AD203B41FA5}">
                      <a16:colId xmlns:a16="http://schemas.microsoft.com/office/drawing/2014/main" val="2051878335"/>
                    </a:ext>
                  </a:extLst>
                </a:gridCol>
                <a:gridCol w="681959">
                  <a:extLst>
                    <a:ext uri="{9D8B030D-6E8A-4147-A177-3AD203B41FA5}">
                      <a16:colId xmlns:a16="http://schemas.microsoft.com/office/drawing/2014/main" val="329185603"/>
                    </a:ext>
                  </a:extLst>
                </a:gridCol>
                <a:gridCol w="898939">
                  <a:extLst>
                    <a:ext uri="{9D8B030D-6E8A-4147-A177-3AD203B41FA5}">
                      <a16:colId xmlns:a16="http://schemas.microsoft.com/office/drawing/2014/main" val="2128474961"/>
                    </a:ext>
                  </a:extLst>
                </a:gridCol>
              </a:tblGrid>
              <a:tr h="329745"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effectLst/>
                          <a:latin typeface="MalgunGothicRegular"/>
                        </a:rPr>
                        <a:t>킥보드명</a:t>
                      </a:r>
                      <a:r>
                        <a:rPr lang="ko-KR" altLang="en-US" sz="1000" dirty="0">
                          <a:effectLst/>
                          <a:latin typeface="MalgunGothicRegular"/>
                        </a:rPr>
                        <a:t>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effectLst/>
                          <a:latin typeface="MalgunGothicRegular"/>
                        </a:rPr>
                        <a:t>회사명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effectLst/>
                          <a:latin typeface="MalgunGothicRegular"/>
                        </a:rPr>
                        <a:t>중량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effectLst/>
                          <a:latin typeface="MalgunGothicRegular"/>
                        </a:rPr>
                        <a:t>최대하중</a:t>
                      </a:r>
                      <a:r>
                        <a:rPr lang="ko-KR" altLang="en-US" sz="1000" dirty="0">
                          <a:effectLst/>
                          <a:latin typeface="MalgunGothicRegular"/>
                        </a:rPr>
                        <a:t>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effectLst/>
                          <a:latin typeface="MalgunGothicRegular"/>
                        </a:rPr>
                        <a:t>배터리용</a:t>
                      </a:r>
                      <a:r>
                        <a:rPr lang="ko-KR" altLang="en-US" sz="1000" dirty="0">
                          <a:effectLst/>
                          <a:latin typeface="MalgunGothicRegular"/>
                        </a:rPr>
                        <a:t> 량 </a:t>
                      </a:r>
                      <a:r>
                        <a:rPr lang="en-US" altLang="ko-KR" sz="1000" dirty="0">
                          <a:effectLst/>
                          <a:latin typeface="MalgunGothicRegular"/>
                        </a:rPr>
                        <a:t>(35</a:t>
                      </a:r>
                      <a:r>
                        <a:rPr lang="en" sz="1000" dirty="0">
                          <a:effectLst/>
                          <a:latin typeface="MalgunGothicRegular"/>
                        </a:rPr>
                        <a:t>V) </a:t>
                      </a:r>
                      <a:endParaRPr lang="en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effectLst/>
                          <a:latin typeface="MalgunGothicRegular"/>
                        </a:rPr>
                        <a:t>최대 주행거리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effectLst/>
                          <a:latin typeface="MalgunGothicRegular"/>
                        </a:rPr>
                        <a:t>충전시간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effectLst/>
                          <a:latin typeface="MalgunGothicRegular"/>
                        </a:rPr>
                        <a:t>모터사양</a:t>
                      </a:r>
                      <a:r>
                        <a:rPr lang="ko-KR" altLang="en-US" sz="1000" dirty="0">
                          <a:effectLst/>
                          <a:latin typeface="MalgunGothicRegular"/>
                        </a:rPr>
                        <a:t>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effectLst/>
                          <a:latin typeface="MalgunGothicRegular"/>
                        </a:rPr>
                        <a:t>최고속도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effectLst/>
                          <a:latin typeface="MalgunGothicRegular"/>
                        </a:rPr>
                        <a:t>계기판 유무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effectLst/>
                          <a:latin typeface="MalgunGothicRegular"/>
                        </a:rPr>
                        <a:t>가격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effectLst/>
                          <a:latin typeface="MalgunGothicRegular"/>
                        </a:rPr>
                        <a:t>주소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782114"/>
                  </a:ext>
                </a:extLst>
              </a:tr>
              <a:tr h="823691">
                <a:tc>
                  <a:txBody>
                    <a:bodyPr/>
                    <a:lstStyle/>
                    <a:p>
                      <a:r>
                        <a:rPr lang="en" sz="1000" dirty="0">
                          <a:effectLst/>
                          <a:latin typeface="MalgunGothicRegular"/>
                        </a:rPr>
                        <a:t>LGO-C25 0 </a:t>
                      </a:r>
                      <a:endParaRPr lang="en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effectLst/>
                          <a:latin typeface="MalgunGothicRegular"/>
                        </a:rPr>
                        <a:t>롤리고고</a:t>
                      </a:r>
                      <a:r>
                        <a:rPr lang="ko-KR" altLang="en-US" sz="1000" dirty="0">
                          <a:effectLst/>
                          <a:latin typeface="MalgunGothicRegular"/>
                        </a:rPr>
                        <a:t>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 dirty="0">
                          <a:effectLst/>
                          <a:latin typeface="MalgunGothicRegular"/>
                        </a:rPr>
                        <a:t>7.5kg </a:t>
                      </a:r>
                      <a:endParaRPr lang="en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 dirty="0">
                          <a:effectLst/>
                          <a:latin typeface="MalgunGothicRegular"/>
                        </a:rPr>
                        <a:t>100kg </a:t>
                      </a:r>
                      <a:endParaRPr lang="en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24V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배터 리 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4.4</a:t>
                      </a:r>
                      <a:r>
                        <a:rPr lang="en" sz="1000">
                          <a:effectLst/>
                          <a:latin typeface="MalgunGothicRegular"/>
                        </a:rPr>
                        <a:t>Ah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15km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effectLst/>
                          <a:latin typeface="MalgunGothicRegular"/>
                        </a:rPr>
                        <a:t>2~3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시간 </a:t>
                      </a:r>
                      <a:endParaRPr lang="ko-KR" altLang="en-US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250W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20km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effectLst/>
                          <a:latin typeface="MalgunGothicRegular"/>
                        </a:rPr>
                        <a:t>속도조절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주행거리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누적주행거리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, </a:t>
                      </a:r>
                      <a:r>
                        <a:rPr lang="en" sz="1000">
                          <a:effectLst/>
                          <a:latin typeface="MalgunGothicRegular"/>
                        </a:rPr>
                        <a:t>RPM, 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주행당 운전시간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현재전압 제공 </a:t>
                      </a:r>
                      <a:endParaRPr lang="ko-KR" altLang="en-US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effectLst/>
                          <a:latin typeface="MalgunGothicRegular"/>
                        </a:rPr>
                        <a:t>199,000 </a:t>
                      </a:r>
                      <a:endParaRPr lang="ko-KR" altLang="en-US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0000FF"/>
                          </a:solidFill>
                          <a:effectLst/>
                          <a:latin typeface="MalgunGothicRegular"/>
                        </a:rPr>
                        <a:t>주소</a:t>
                      </a:r>
                      <a:r>
                        <a:rPr lang="en-US" altLang="ko-KR" sz="1000" dirty="0">
                          <a:solidFill>
                            <a:srgbClr val="0000FF"/>
                          </a:solidFill>
                          <a:effectLst/>
                          <a:latin typeface="MalgunGothicRegular"/>
                        </a:rPr>
                        <a:t>1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147841"/>
                  </a:ext>
                </a:extLst>
              </a:tr>
              <a:tr h="692462"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TN-M36 5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effectLst/>
                          <a:latin typeface="MalgunGothicRegular"/>
                        </a:rPr>
                        <a:t>샤오미 </a:t>
                      </a:r>
                      <a:endParaRPr lang="ko-KR" altLang="en-US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75kg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effectLst/>
                          <a:latin typeface="MalgunGothicRegular"/>
                        </a:rPr>
                        <a:t>미게시</a:t>
                      </a:r>
                      <a:r>
                        <a:rPr lang="ko-KR" altLang="en-US" sz="1000" dirty="0">
                          <a:effectLst/>
                          <a:latin typeface="MalgunGothicRegular"/>
                        </a:rPr>
                        <a:t>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effectLst/>
                          <a:latin typeface="MalgunGothicRegular"/>
                        </a:rPr>
                        <a:t>미게시</a:t>
                      </a:r>
                      <a:r>
                        <a:rPr lang="ko-KR" altLang="en-US" sz="1000" dirty="0">
                          <a:effectLst/>
                          <a:latin typeface="MalgunGothicRegular"/>
                        </a:rPr>
                        <a:t>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30km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effectLst/>
                          <a:latin typeface="MalgunGothicRegular"/>
                        </a:rPr>
                        <a:t>미게시 </a:t>
                      </a:r>
                      <a:endParaRPr lang="ko-KR" altLang="en-US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250W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20km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effectLst/>
                          <a:latin typeface="MalgunGothicRegular"/>
                        </a:rPr>
                        <a:t>배터리잔량표시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어플을 통한 속도 및 주행거리 표시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계기판</a:t>
                      </a:r>
                      <a:r>
                        <a:rPr lang="en" sz="1000">
                          <a:effectLst/>
                          <a:latin typeface="MalgunGothicRegular"/>
                        </a:rPr>
                        <a:t>x)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effectLst/>
                          <a:latin typeface="MalgunGothicRegular"/>
                        </a:rPr>
                        <a:t>392,000 </a:t>
                      </a:r>
                      <a:endParaRPr lang="ko-KR" altLang="en-US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0000FF"/>
                          </a:solidFill>
                          <a:effectLst/>
                          <a:latin typeface="HCRBatang"/>
                        </a:rPr>
                        <a:t>주소</a:t>
                      </a:r>
                      <a:r>
                        <a:rPr lang="en-US" altLang="ko-KR" sz="1000" dirty="0">
                          <a:solidFill>
                            <a:srgbClr val="0000FF"/>
                          </a:solidFill>
                          <a:effectLst/>
                          <a:latin typeface="HCRBatang"/>
                        </a:rPr>
                        <a:t>2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871173"/>
                  </a:ext>
                </a:extLst>
              </a:tr>
              <a:tr h="692462"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F3S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effectLst/>
                          <a:latin typeface="MalgunGothicRegular"/>
                        </a:rPr>
                        <a:t>프리고 </a:t>
                      </a:r>
                      <a:endParaRPr lang="ko-KR" altLang="en-US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13kg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120kg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10.4Ah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35~40k m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6~8h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 dirty="0">
                          <a:effectLst/>
                          <a:latin typeface="MalgunGothicRegular"/>
                        </a:rPr>
                        <a:t>500W </a:t>
                      </a:r>
                      <a:endParaRPr lang="en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 dirty="0">
                          <a:effectLst/>
                          <a:latin typeface="MalgunGothicRegular"/>
                        </a:rPr>
                        <a:t>25km </a:t>
                      </a:r>
                      <a:endParaRPr lang="en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>
                          <a:effectLst/>
                          <a:latin typeface="MalgunGothicRegular"/>
                        </a:rPr>
                        <a:t>속도조정</a:t>
                      </a:r>
                      <a:r>
                        <a:rPr lang="en-US" altLang="ko-KR" sz="1000" dirty="0">
                          <a:effectLst/>
                          <a:latin typeface="MalgunGothicRegular"/>
                        </a:rPr>
                        <a:t>, </a:t>
                      </a:r>
                      <a:r>
                        <a:rPr lang="ko-KR" altLang="en-US" sz="1000" dirty="0">
                          <a:effectLst/>
                          <a:latin typeface="MalgunGothicRegular"/>
                        </a:rPr>
                        <a:t>거리</a:t>
                      </a:r>
                      <a:r>
                        <a:rPr lang="en-US" altLang="ko-KR" sz="1000" dirty="0">
                          <a:effectLst/>
                          <a:latin typeface="MalgunGothicRegular"/>
                        </a:rPr>
                        <a:t>, </a:t>
                      </a:r>
                      <a:r>
                        <a:rPr lang="ko-KR" altLang="en-US" sz="1000" dirty="0">
                          <a:effectLst/>
                          <a:latin typeface="MalgunGothicRegular"/>
                        </a:rPr>
                        <a:t>절전모드</a:t>
                      </a:r>
                      <a:r>
                        <a:rPr lang="en-US" altLang="ko-KR" sz="1000" dirty="0">
                          <a:effectLst/>
                          <a:latin typeface="MalgunGothicRegular"/>
                        </a:rPr>
                        <a:t>, </a:t>
                      </a:r>
                      <a:r>
                        <a:rPr lang="ko-KR" altLang="en-US" sz="1000" dirty="0" err="1">
                          <a:effectLst/>
                          <a:latin typeface="MalgunGothicRegular"/>
                        </a:rPr>
                        <a:t>고장부위</a:t>
                      </a:r>
                      <a:r>
                        <a:rPr lang="ko-KR" altLang="en-US" sz="1000" dirty="0">
                          <a:effectLst/>
                          <a:latin typeface="MalgunGothicRegular"/>
                        </a:rPr>
                        <a:t> 표시</a:t>
                      </a:r>
                      <a:r>
                        <a:rPr lang="en-US" altLang="ko-KR" sz="1000" dirty="0">
                          <a:effectLst/>
                          <a:latin typeface="MalgunGothicRegular"/>
                        </a:rPr>
                        <a:t>, </a:t>
                      </a:r>
                      <a:r>
                        <a:rPr lang="ko-KR" altLang="en-US" sz="1000" dirty="0">
                          <a:effectLst/>
                          <a:latin typeface="MalgunGothicRegular"/>
                        </a:rPr>
                        <a:t>크루즈모드지원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>
                          <a:effectLst/>
                          <a:latin typeface="MalgunGothicRegular"/>
                        </a:rPr>
                        <a:t>299,000 </a:t>
                      </a:r>
                      <a:endParaRPr lang="ko-KR" altLang="en-US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solidFill>
                            <a:srgbClr val="0000FF"/>
                          </a:solidFill>
                          <a:effectLst/>
                          <a:latin typeface="HCRBatang"/>
                        </a:rPr>
                        <a:t>주소</a:t>
                      </a:r>
                      <a:r>
                        <a:rPr lang="en-US" altLang="ko-KR" sz="1000">
                          <a:solidFill>
                            <a:srgbClr val="0000FF"/>
                          </a:solidFill>
                          <a:effectLst/>
                          <a:latin typeface="HCRBatang"/>
                        </a:rPr>
                        <a:t>3 </a:t>
                      </a:r>
                      <a:endParaRPr lang="ko-KR" altLang="en-US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072070"/>
                  </a:ext>
                </a:extLst>
              </a:tr>
              <a:tr h="1479835"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NQ-01 Plus+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effectLst/>
                          <a:latin typeface="MalgunGothicRegular"/>
                        </a:rPr>
                        <a:t>나노휠 </a:t>
                      </a:r>
                      <a:endParaRPr lang="ko-KR" altLang="en-US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effectLst/>
                          <a:latin typeface="MalgunGothicRegular"/>
                        </a:rPr>
                        <a:t>약 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15</a:t>
                      </a:r>
                      <a:r>
                        <a:rPr lang="en" sz="1000">
                          <a:effectLst/>
                          <a:latin typeface="MalgunGothicRegular"/>
                        </a:rPr>
                        <a:t>kg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120kg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10.4/21A h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40/70km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6~8/10~ 12hr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effectLst/>
                          <a:latin typeface="MalgunGothicRegular"/>
                        </a:rPr>
                        <a:t>정격 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500</a:t>
                      </a:r>
                      <a:r>
                        <a:rPr lang="en" sz="1000">
                          <a:effectLst/>
                          <a:latin typeface="MalgunGothicRegular"/>
                        </a:rPr>
                        <a:t>W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25Km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effectLst/>
                          <a:latin typeface="MalgunGothicRegular"/>
                        </a:rPr>
                        <a:t>스마트계기판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(3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단계 속도조정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현재주행거리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누적주행거리 표시기능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완전충전횟수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고장부위 체크기능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배터리잔량표시기능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, </a:t>
                      </a:r>
                      <a:r>
                        <a:rPr lang="en" sz="1000">
                          <a:effectLst/>
                          <a:latin typeface="MalgunGothicRegular"/>
                        </a:rPr>
                        <a:t>USB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충전포트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) </a:t>
                      </a:r>
                      <a:endParaRPr lang="ko-KR" altLang="en-US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 dirty="0">
                          <a:effectLst/>
                          <a:latin typeface="MalgunGothicRegular"/>
                        </a:rPr>
                        <a:t>399,000 or 559,000 </a:t>
                      </a:r>
                      <a:endParaRPr lang="en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0000FF"/>
                          </a:solidFill>
                          <a:effectLst/>
                          <a:latin typeface="HCRBatang"/>
                        </a:rPr>
                        <a:t>주소</a:t>
                      </a:r>
                      <a:r>
                        <a:rPr lang="en-US" altLang="ko-KR" sz="1000" dirty="0">
                          <a:solidFill>
                            <a:srgbClr val="0000FF"/>
                          </a:solidFill>
                          <a:effectLst/>
                          <a:latin typeface="HCRBatang"/>
                        </a:rPr>
                        <a:t>4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361901"/>
                  </a:ext>
                </a:extLst>
              </a:tr>
              <a:tr h="1611063"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G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에어 </a:t>
                      </a:r>
                      <a:endParaRPr lang="ko-KR" altLang="en-US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effectLst/>
                          <a:latin typeface="MalgunGothicRegular"/>
                        </a:rPr>
                        <a:t>자이로콥 </a:t>
                      </a:r>
                      <a:endParaRPr lang="ko-KR" altLang="en-US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16.5kg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120kg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10.4/21A h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40km/80 km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6~8hr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500W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40km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>
                          <a:effectLst/>
                          <a:latin typeface="MalgunGothicRegular"/>
                        </a:rPr>
                        <a:t>스마트계기판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속도조정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현재주행거리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누적주행거리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완전충전횟수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모터 </a:t>
                      </a:r>
                      <a:r>
                        <a:rPr lang="en" sz="1000">
                          <a:effectLst/>
                          <a:latin typeface="MalgunGothicRegular"/>
                        </a:rPr>
                        <a:t>RPM 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및 고장부위 체크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배터리잔량표시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, </a:t>
                      </a:r>
                      <a:r>
                        <a:rPr lang="en" sz="1000">
                          <a:effectLst/>
                          <a:latin typeface="MalgunGothicRegular"/>
                        </a:rPr>
                        <a:t>USB</a:t>
                      </a:r>
                      <a:r>
                        <a:rPr lang="ko-KR" altLang="en-US" sz="1000">
                          <a:effectLst/>
                          <a:latin typeface="MalgunGothicRegular"/>
                        </a:rPr>
                        <a:t>충전포트</a:t>
                      </a:r>
                      <a:r>
                        <a:rPr lang="en-US" altLang="ko-KR" sz="1000">
                          <a:effectLst/>
                          <a:latin typeface="MalgunGothicRegular"/>
                        </a:rPr>
                        <a:t>) + </a:t>
                      </a:r>
                      <a:endParaRPr lang="ko-KR" altLang="en-US" sz="1000">
                        <a:effectLst/>
                      </a:endParaRPr>
                    </a:p>
                    <a:p>
                      <a:r>
                        <a:rPr lang="ko-KR" altLang="en-US" sz="1000">
                          <a:effectLst/>
                          <a:latin typeface="MalgunGothicRegular"/>
                        </a:rPr>
                        <a:t>제품에 안장 추가 </a:t>
                      </a:r>
                      <a:endParaRPr lang="ko-KR" altLang="en-US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" sz="1000">
                          <a:effectLst/>
                          <a:latin typeface="MalgunGothicRegular"/>
                        </a:rPr>
                        <a:t>395,000 or 555,000 </a:t>
                      </a:r>
                      <a:endParaRPr lang="en" sz="100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solidFill>
                            <a:srgbClr val="0000FF"/>
                          </a:solidFill>
                          <a:effectLst/>
                          <a:latin typeface="HCRBatang"/>
                        </a:rPr>
                        <a:t>주소</a:t>
                      </a:r>
                      <a:r>
                        <a:rPr lang="en-US" altLang="ko-KR" sz="1000" dirty="0">
                          <a:solidFill>
                            <a:srgbClr val="0000FF"/>
                          </a:solidFill>
                          <a:effectLst/>
                          <a:latin typeface="HCRBatang"/>
                        </a:rPr>
                        <a:t>5 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42178" marR="42178" marT="21089" marB="21089" anchor="ctr">
                    <a:lnL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70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694074"/>
                  </a:ext>
                </a:extLst>
              </a:tr>
            </a:tbl>
          </a:graphicData>
        </a:graphic>
      </p:graphicFrame>
      <p:pic>
        <p:nvPicPr>
          <p:cNvPr id="2050" name="Picture 2" descr="page1image29122048">
            <a:extLst>
              <a:ext uri="{FF2B5EF4-FFF2-40B4-BE49-F238E27FC236}">
                <a16:creationId xmlns:a16="http://schemas.microsoft.com/office/drawing/2014/main" id="{8D893E09-9433-C443-9893-424F716B4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668" y="1825625"/>
            <a:ext cx="695706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page1image29127616">
            <a:extLst>
              <a:ext uri="{FF2B5EF4-FFF2-40B4-BE49-F238E27FC236}">
                <a16:creationId xmlns:a16="http://schemas.microsoft.com/office/drawing/2014/main" id="{DDD3543B-954C-154D-B5B8-5562B3DB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668" y="1825625"/>
            <a:ext cx="695706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ge1image29127808">
            <a:extLst>
              <a:ext uri="{FF2B5EF4-FFF2-40B4-BE49-F238E27FC236}">
                <a16:creationId xmlns:a16="http://schemas.microsoft.com/office/drawing/2014/main" id="{881F6A91-A8D4-3747-BE77-9E890C822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668" y="1825625"/>
            <a:ext cx="695706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age1image29128192">
            <a:extLst>
              <a:ext uri="{FF2B5EF4-FFF2-40B4-BE49-F238E27FC236}">
                <a16:creationId xmlns:a16="http://schemas.microsoft.com/office/drawing/2014/main" id="{A6F35409-F364-B246-98AA-161AB08FB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668" y="1825625"/>
            <a:ext cx="695706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760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66383D-9FEE-4DF8-8C6D-72C1A2F61E8B}"/>
              </a:ext>
            </a:extLst>
          </p:cNvPr>
          <p:cNvSpPr/>
          <p:nvPr/>
        </p:nvSpPr>
        <p:spPr>
          <a:xfrm>
            <a:off x="0" y="6611815"/>
            <a:ext cx="12192000" cy="1092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BD1E0-0887-4E9B-8CB5-0136BEC7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0" y="6010810"/>
            <a:ext cx="468481" cy="46848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C6DE14-D979-4412-A148-2604099DA2F3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ED703B-668D-4FD9-9B68-017FA5E823D0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205F0A0-D99B-431E-8C3B-0EE5F54DDF39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9E9D4D-31F4-4778-BE78-D92984FCC7A0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5AB4B-90EF-4155-8452-C99191353AFF}"/>
              </a:ext>
            </a:extLst>
          </p:cNvPr>
          <p:cNvSpPr txBox="1"/>
          <p:nvPr/>
        </p:nvSpPr>
        <p:spPr>
          <a:xfrm>
            <a:off x="3761248" y="197726"/>
            <a:ext cx="4738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전동킥보드</a:t>
            </a:r>
            <a:r>
              <a:rPr lang="ko-KR" altLang="en-US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사업에 관한 법률</a:t>
            </a:r>
          </a:p>
        </p:txBody>
      </p:sp>
      <p:sp>
        <p:nvSpPr>
          <p:cNvPr id="13" name="Google Shape;153;p29">
            <a:extLst>
              <a:ext uri="{FF2B5EF4-FFF2-40B4-BE49-F238E27FC236}">
                <a16:creationId xmlns:a16="http://schemas.microsoft.com/office/drawing/2014/main" id="{B2C7B5FC-1387-9D48-B176-AEF46C4126F3}"/>
              </a:ext>
            </a:extLst>
          </p:cNvPr>
          <p:cNvSpPr txBox="1">
            <a:spLocks/>
          </p:cNvSpPr>
          <p:nvPr/>
        </p:nvSpPr>
        <p:spPr>
          <a:xfrm>
            <a:off x="1022998" y="1703497"/>
            <a:ext cx="9571888" cy="43342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solidFill>
                  <a:schemeClr val="dk1"/>
                </a:solidFill>
              </a:rPr>
              <a:t>　</a:t>
            </a:r>
            <a:r>
              <a:rPr lang="en-US" altLang="ko-KR" sz="1600" dirty="0">
                <a:solidFill>
                  <a:schemeClr val="dk1"/>
                </a:solidFill>
              </a:rPr>
              <a:t>'</a:t>
            </a:r>
            <a:r>
              <a:rPr lang="ko-KR" altLang="en-US" sz="1600" dirty="0" err="1">
                <a:solidFill>
                  <a:schemeClr val="dk1"/>
                </a:solidFill>
              </a:rPr>
              <a:t>전동킥보드</a:t>
            </a:r>
            <a:r>
              <a:rPr lang="en-US" altLang="ko-KR" sz="1600" dirty="0">
                <a:solidFill>
                  <a:schemeClr val="dk1"/>
                </a:solidFill>
              </a:rPr>
              <a:t>'</a:t>
            </a:r>
            <a:r>
              <a:rPr lang="ko-KR" altLang="en-US" sz="1600" dirty="0">
                <a:solidFill>
                  <a:schemeClr val="dk1"/>
                </a:solidFill>
              </a:rPr>
              <a:t>란 전기 모터로 움직이기 때문에 </a:t>
            </a:r>
            <a:r>
              <a:rPr lang="en-US" altLang="ko-KR" sz="1600" dirty="0">
                <a:solidFill>
                  <a:schemeClr val="dk1"/>
                </a:solidFill>
              </a:rPr>
              <a:t>'</a:t>
            </a:r>
            <a:r>
              <a:rPr lang="ko-KR" altLang="en-US" sz="1600" dirty="0">
                <a:solidFill>
                  <a:schemeClr val="dk1"/>
                </a:solidFill>
              </a:rPr>
              <a:t>도로교통법상</a:t>
            </a:r>
            <a:r>
              <a:rPr lang="en-US" altLang="ko-KR" sz="1600" dirty="0">
                <a:solidFill>
                  <a:schemeClr val="dk1"/>
                </a:solidFill>
              </a:rPr>
              <a:t>' </a:t>
            </a:r>
            <a:r>
              <a:rPr lang="ko-KR" altLang="en-US" sz="1600" dirty="0">
                <a:solidFill>
                  <a:schemeClr val="dk1"/>
                </a:solidFill>
              </a:rPr>
              <a:t>원동기 장치에 해당되므로 원동기장치 자전거</a:t>
            </a:r>
            <a:r>
              <a:rPr lang="en-US" altLang="ko-KR" sz="1600" dirty="0">
                <a:solidFill>
                  <a:schemeClr val="dk1"/>
                </a:solidFill>
              </a:rPr>
              <a:t>(</a:t>
            </a:r>
            <a:r>
              <a:rPr lang="ko-KR" altLang="en-US" sz="1600" dirty="0">
                <a:solidFill>
                  <a:schemeClr val="dk1"/>
                </a:solidFill>
              </a:rPr>
              <a:t>오토바이</a:t>
            </a:r>
            <a:r>
              <a:rPr lang="en-US" altLang="ko-KR" sz="1600" dirty="0">
                <a:solidFill>
                  <a:schemeClr val="dk1"/>
                </a:solidFill>
              </a:rPr>
              <a:t>)</a:t>
            </a:r>
            <a:r>
              <a:rPr lang="ko-KR" altLang="en-US" sz="1600" dirty="0" err="1">
                <a:solidFill>
                  <a:schemeClr val="dk1"/>
                </a:solidFill>
              </a:rPr>
              <a:t>를</a:t>
            </a:r>
            <a:r>
              <a:rPr lang="ko-KR" altLang="en-US" sz="1600" dirty="0">
                <a:solidFill>
                  <a:schemeClr val="dk1"/>
                </a:solidFill>
              </a:rPr>
              <a:t> 운전할 수 있는 면허를 소지해야 한다</a:t>
            </a:r>
            <a:r>
              <a:rPr lang="en-US" altLang="ko-KR" sz="1600" dirty="0">
                <a:solidFill>
                  <a:schemeClr val="dk1"/>
                </a:solidFill>
              </a:rPr>
              <a:t>.</a:t>
            </a:r>
            <a:endParaRPr lang="ko-KR" altLang="en-US" sz="16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solidFill>
                  <a:schemeClr val="dk1"/>
                </a:solidFill>
              </a:rPr>
              <a:t> </a:t>
            </a:r>
            <a:r>
              <a:rPr lang="en-US" altLang="ko-KR" sz="1600" dirty="0">
                <a:solidFill>
                  <a:schemeClr val="dk1"/>
                </a:solidFill>
              </a:rPr>
              <a:t>-&gt;2</a:t>
            </a:r>
            <a:r>
              <a:rPr lang="ko-KR" altLang="en-US" sz="1600" dirty="0">
                <a:solidFill>
                  <a:schemeClr val="dk1"/>
                </a:solidFill>
              </a:rPr>
              <a:t>종 원동기 장치 자전거 </a:t>
            </a:r>
            <a:r>
              <a:rPr lang="ko-KR" altLang="en-US" sz="1600" dirty="0" err="1">
                <a:solidFill>
                  <a:schemeClr val="dk1"/>
                </a:solidFill>
              </a:rPr>
              <a:t>면허이상의</a:t>
            </a:r>
            <a:r>
              <a:rPr lang="ko-KR" altLang="en-US" sz="1600" dirty="0">
                <a:solidFill>
                  <a:schemeClr val="dk1"/>
                </a:solidFill>
              </a:rPr>
              <a:t> 운전면허</a:t>
            </a: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6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solidFill>
                  <a:schemeClr val="dk1"/>
                </a:solidFill>
              </a:rPr>
              <a:t>　</a:t>
            </a:r>
            <a:r>
              <a:rPr lang="en-US" altLang="ko-KR" sz="1600" dirty="0">
                <a:solidFill>
                  <a:schemeClr val="dk1"/>
                </a:solidFill>
              </a:rPr>
              <a:t>'</a:t>
            </a:r>
            <a:r>
              <a:rPr lang="ko-KR" altLang="en-US" sz="1600" dirty="0">
                <a:solidFill>
                  <a:schemeClr val="dk1"/>
                </a:solidFill>
              </a:rPr>
              <a:t>원동기장치 자전거</a:t>
            </a:r>
            <a:r>
              <a:rPr lang="en-US" altLang="ko-KR" sz="1600" dirty="0">
                <a:solidFill>
                  <a:schemeClr val="dk1"/>
                </a:solidFill>
              </a:rPr>
              <a:t>'</a:t>
            </a:r>
            <a:r>
              <a:rPr lang="ko-KR" altLang="en-US" sz="1600" dirty="0">
                <a:solidFill>
                  <a:schemeClr val="dk1"/>
                </a:solidFill>
              </a:rPr>
              <a:t>란 배기량 </a:t>
            </a:r>
            <a:r>
              <a:rPr lang="en-US" altLang="ko-KR" sz="1600" dirty="0">
                <a:solidFill>
                  <a:schemeClr val="dk1"/>
                </a:solidFill>
              </a:rPr>
              <a:t>125㏄</a:t>
            </a:r>
            <a:r>
              <a:rPr lang="ko-KR" altLang="en-US" sz="1600" dirty="0">
                <a:solidFill>
                  <a:schemeClr val="dk1"/>
                </a:solidFill>
              </a:rPr>
              <a:t>이하의 배기량 </a:t>
            </a:r>
            <a:r>
              <a:rPr lang="en-US" altLang="ko-KR" sz="1600" dirty="0">
                <a:solidFill>
                  <a:schemeClr val="dk1"/>
                </a:solidFill>
              </a:rPr>
              <a:t>50㏄</a:t>
            </a:r>
            <a:r>
              <a:rPr lang="ko-KR" altLang="en-US" sz="1600" dirty="0">
                <a:solidFill>
                  <a:schemeClr val="dk1"/>
                </a:solidFill>
              </a:rPr>
              <a:t>이하의 이륜오토바이와 같은 취급을 받기 때문에 공원</a:t>
            </a:r>
            <a:r>
              <a:rPr lang="en-US" altLang="ko-KR" sz="1600" dirty="0">
                <a:solidFill>
                  <a:schemeClr val="dk1"/>
                </a:solidFill>
              </a:rPr>
              <a:t>, </a:t>
            </a:r>
            <a:r>
              <a:rPr lang="ko-KR" altLang="en-US" sz="1600" dirty="0">
                <a:solidFill>
                  <a:schemeClr val="dk1"/>
                </a:solidFill>
              </a:rPr>
              <a:t>보행</a:t>
            </a:r>
            <a:r>
              <a:rPr lang="en-US" altLang="ko-KR" sz="1600" dirty="0">
                <a:solidFill>
                  <a:schemeClr val="dk1"/>
                </a:solidFill>
              </a:rPr>
              <a:t>(</a:t>
            </a:r>
            <a:r>
              <a:rPr lang="ko-KR" altLang="en-US" sz="1600" dirty="0">
                <a:solidFill>
                  <a:schemeClr val="dk1"/>
                </a:solidFill>
              </a:rPr>
              <a:t>인도</a:t>
            </a:r>
            <a:r>
              <a:rPr lang="en-US" altLang="ko-KR" sz="1600" dirty="0">
                <a:solidFill>
                  <a:schemeClr val="dk1"/>
                </a:solidFill>
              </a:rPr>
              <a:t>)</a:t>
            </a:r>
            <a:r>
              <a:rPr lang="ko-KR" altLang="en-US" sz="1600" dirty="0">
                <a:solidFill>
                  <a:schemeClr val="dk1"/>
                </a:solidFill>
              </a:rPr>
              <a:t>로 자전거 전용도로에서 탈수 없는 것이 원칙이다</a:t>
            </a:r>
            <a:r>
              <a:rPr lang="en-US" altLang="ko-KR" sz="1600" dirty="0">
                <a:solidFill>
                  <a:schemeClr val="dk1"/>
                </a:solidFill>
              </a:rPr>
              <a:t>.</a:t>
            </a:r>
            <a:endParaRPr lang="ko-KR" altLang="en-US" sz="16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600" dirty="0">
                <a:solidFill>
                  <a:schemeClr val="dk1"/>
                </a:solidFill>
              </a:rPr>
              <a:t>-&gt; </a:t>
            </a:r>
            <a:r>
              <a:rPr lang="ko-KR" altLang="en-US" sz="1600" dirty="0">
                <a:solidFill>
                  <a:schemeClr val="dk1"/>
                </a:solidFill>
              </a:rPr>
              <a:t>속도도 </a:t>
            </a:r>
            <a:r>
              <a:rPr lang="en-US" altLang="ko-KR" sz="1600" dirty="0">
                <a:solidFill>
                  <a:schemeClr val="dk1"/>
                </a:solidFill>
              </a:rPr>
              <a:t>25</a:t>
            </a:r>
            <a:r>
              <a:rPr lang="en" altLang="ko" sz="1600" dirty="0">
                <a:solidFill>
                  <a:schemeClr val="dk1"/>
                </a:solidFill>
              </a:rPr>
              <a:t>km</a:t>
            </a:r>
            <a:r>
              <a:rPr lang="ko-KR" altLang="en-US" sz="1600" dirty="0">
                <a:solidFill>
                  <a:schemeClr val="dk1"/>
                </a:solidFill>
              </a:rPr>
              <a:t>이하로 제한</a:t>
            </a: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600" dirty="0">
                <a:solidFill>
                  <a:schemeClr val="dk1"/>
                </a:solidFill>
              </a:rPr>
              <a:t>-&gt; </a:t>
            </a:r>
            <a:r>
              <a:rPr lang="ko-KR" altLang="en-US" sz="1600" dirty="0">
                <a:solidFill>
                  <a:schemeClr val="dk1"/>
                </a:solidFill>
              </a:rPr>
              <a:t>안전모 등의 안전장비 착용 필수</a:t>
            </a: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6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solidFill>
                  <a:schemeClr val="dk1"/>
                </a:solidFill>
              </a:rPr>
              <a:t>　전동킥보드는 원동기 면허증이나 운전면허가 있는 만 </a:t>
            </a:r>
            <a:r>
              <a:rPr lang="en-US" altLang="ko-KR" sz="1600" dirty="0">
                <a:solidFill>
                  <a:schemeClr val="dk1"/>
                </a:solidFill>
              </a:rPr>
              <a:t>16</a:t>
            </a:r>
            <a:r>
              <a:rPr lang="ko-KR" altLang="en-US" sz="1600" dirty="0">
                <a:solidFill>
                  <a:schemeClr val="dk1"/>
                </a:solidFill>
              </a:rPr>
              <a:t>세 이상만 운전 할 수 있으며</a:t>
            </a:r>
            <a:r>
              <a:rPr lang="en-US" altLang="ko-KR" sz="1600" dirty="0">
                <a:solidFill>
                  <a:schemeClr val="dk1"/>
                </a:solidFill>
              </a:rPr>
              <a:t>, </a:t>
            </a:r>
            <a:r>
              <a:rPr lang="ko-KR" altLang="en-US" sz="1600" dirty="0">
                <a:solidFill>
                  <a:schemeClr val="dk1"/>
                </a:solidFill>
              </a:rPr>
              <a:t>무면허 운행시 </a:t>
            </a:r>
            <a:r>
              <a:rPr lang="en-US" altLang="ko-KR" sz="1600" dirty="0">
                <a:solidFill>
                  <a:schemeClr val="dk1"/>
                </a:solidFill>
              </a:rPr>
              <a:t>30</a:t>
            </a:r>
            <a:r>
              <a:rPr lang="ko-KR" altLang="en-US" sz="1600" dirty="0">
                <a:solidFill>
                  <a:schemeClr val="dk1"/>
                </a:solidFill>
              </a:rPr>
              <a:t>만 원 이하 벌금 또는 구류에 처하게 되며 </a:t>
            </a:r>
            <a:r>
              <a:rPr lang="ko-KR" altLang="en-US" sz="1600" dirty="0" err="1">
                <a:solidFill>
                  <a:schemeClr val="dk1"/>
                </a:solidFill>
              </a:rPr>
              <a:t>인명보호</a:t>
            </a:r>
            <a:r>
              <a:rPr lang="ko-KR" altLang="en-US" sz="1600" dirty="0">
                <a:solidFill>
                  <a:schemeClr val="dk1"/>
                </a:solidFill>
              </a:rPr>
              <a:t> 헬멧 </a:t>
            </a:r>
            <a:r>
              <a:rPr lang="ko-KR" altLang="en-US" sz="1600" dirty="0" err="1">
                <a:solidFill>
                  <a:schemeClr val="dk1"/>
                </a:solidFill>
              </a:rPr>
              <a:t>미착용시</a:t>
            </a:r>
            <a:r>
              <a:rPr lang="ko-KR" altLang="en-US" sz="1600" dirty="0">
                <a:solidFill>
                  <a:schemeClr val="dk1"/>
                </a:solidFill>
              </a:rPr>
              <a:t> 도로교통법 </a:t>
            </a:r>
            <a:r>
              <a:rPr lang="en-US" altLang="ko-KR" sz="1600" dirty="0">
                <a:solidFill>
                  <a:schemeClr val="dk1"/>
                </a:solidFill>
              </a:rPr>
              <a:t>50</a:t>
            </a:r>
            <a:r>
              <a:rPr lang="ko-KR" altLang="en-US" sz="1600" dirty="0">
                <a:solidFill>
                  <a:schemeClr val="dk1"/>
                </a:solidFill>
              </a:rPr>
              <a:t>조에 위반돼 범칙금 </a:t>
            </a:r>
            <a:r>
              <a:rPr lang="en-US" altLang="ko-KR" sz="1600" dirty="0">
                <a:solidFill>
                  <a:schemeClr val="dk1"/>
                </a:solidFill>
              </a:rPr>
              <a:t>2</a:t>
            </a:r>
            <a:r>
              <a:rPr lang="ko-KR" altLang="en-US" sz="1600" dirty="0">
                <a:solidFill>
                  <a:schemeClr val="dk1"/>
                </a:solidFill>
              </a:rPr>
              <a:t>만 원이 부과되니 참고해야 한다</a:t>
            </a:r>
            <a:r>
              <a:rPr lang="en-US" altLang="ko-KR" sz="1600" dirty="0">
                <a:solidFill>
                  <a:schemeClr val="dk1"/>
                </a:solidFill>
              </a:rPr>
              <a:t>. </a:t>
            </a:r>
            <a:endParaRPr lang="ko-KR" altLang="en-US" sz="16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6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6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solidFill>
                  <a:schemeClr val="dk1"/>
                </a:solidFill>
              </a:rPr>
              <a:t>출처 </a:t>
            </a:r>
            <a:r>
              <a:rPr lang="en-US" altLang="ko-KR" sz="1600" dirty="0">
                <a:solidFill>
                  <a:schemeClr val="dk1"/>
                </a:solidFill>
              </a:rPr>
              <a:t>: </a:t>
            </a:r>
            <a:r>
              <a:rPr lang="en" altLang="ko" sz="1600" u="sng" dirty="0">
                <a:solidFill>
                  <a:srgbClr val="1155CC"/>
                </a:solidFill>
                <a:hlinkClick r:id="rId3"/>
              </a:rPr>
              <a:t>http://www.inews365.com/news/article.html?no=564648</a:t>
            </a:r>
            <a:endParaRPr lang="en" sz="16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altLang="ko" sz="1600" dirty="0">
                <a:solidFill>
                  <a:schemeClr val="dk1"/>
                </a:solidFill>
              </a:rPr>
              <a:t>          http://</a:t>
            </a:r>
            <a:r>
              <a:rPr lang="en" altLang="ko" sz="1600" dirty="0" err="1">
                <a:solidFill>
                  <a:schemeClr val="dk1"/>
                </a:solidFill>
              </a:rPr>
              <a:t>ccnews.lawissue.co.kr</a:t>
            </a:r>
            <a:r>
              <a:rPr lang="en" altLang="ko" sz="1600" dirty="0">
                <a:solidFill>
                  <a:schemeClr val="dk1"/>
                </a:solidFill>
              </a:rPr>
              <a:t>/</a:t>
            </a:r>
            <a:r>
              <a:rPr lang="en" altLang="ko" sz="1600" dirty="0" err="1">
                <a:solidFill>
                  <a:schemeClr val="dk1"/>
                </a:solidFill>
              </a:rPr>
              <a:t>view.php?ud</a:t>
            </a:r>
            <a:r>
              <a:rPr lang="en" altLang="ko" sz="1600" dirty="0">
                <a:solidFill>
                  <a:schemeClr val="dk1"/>
                </a:solidFill>
              </a:rPr>
              <a:t>=2018101514325199339a8c8bf58f_12</a:t>
            </a:r>
            <a:endParaRPr lang="en" sz="16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" sz="11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" sz="11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" sz="11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" sz="1100" u="sng" dirty="0">
              <a:solidFill>
                <a:srgbClr val="1155CC"/>
              </a:solidFill>
              <a:hlinkClick r:id="rId4"/>
            </a:endParaRPr>
          </a:p>
          <a:p>
            <a:pPr algn="l">
              <a:spcBef>
                <a:spcPts val="0"/>
              </a:spcBef>
              <a:spcAft>
                <a:spcPts val="1600"/>
              </a:spcAft>
            </a:pPr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0A113-0DEB-0745-B2D4-ADC437E6AD7A}"/>
              </a:ext>
            </a:extLst>
          </p:cNvPr>
          <p:cNvSpPr txBox="1"/>
          <p:nvPr/>
        </p:nvSpPr>
        <p:spPr>
          <a:xfrm>
            <a:off x="1022998" y="1170889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kumimoji="1" lang="ko-KR" altLang="en-US" dirty="0" err="1"/>
              <a:t>전동킥보드</a:t>
            </a:r>
            <a:r>
              <a:rPr kumimoji="1" lang="ko-KR" altLang="en-US" dirty="0"/>
              <a:t> 에 관한 법률</a:t>
            </a:r>
          </a:p>
        </p:txBody>
      </p:sp>
    </p:spTree>
    <p:extLst>
      <p:ext uri="{BB962C8B-B14F-4D97-AF65-F5344CB8AC3E}">
        <p14:creationId xmlns:p14="http://schemas.microsoft.com/office/powerpoint/2010/main" val="360512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9FC9F1E-35F6-4946-82BE-29AB280C6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B78D280-0123-4312-895F-D75B793CA443}"/>
              </a:ext>
            </a:extLst>
          </p:cNvPr>
          <p:cNvSpPr/>
          <p:nvPr/>
        </p:nvSpPr>
        <p:spPr>
          <a:xfrm>
            <a:off x="0" y="-250425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79983A-EE5D-40A0-8C26-70989DEE8630}"/>
              </a:ext>
            </a:extLst>
          </p:cNvPr>
          <p:cNvSpPr/>
          <p:nvPr/>
        </p:nvSpPr>
        <p:spPr>
          <a:xfrm>
            <a:off x="0" y="5950226"/>
            <a:ext cx="12192000" cy="50358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FB4FF9-5E98-4132-9574-37EC10FEC195}"/>
              </a:ext>
            </a:extLst>
          </p:cNvPr>
          <p:cNvCxnSpPr>
            <a:cxnSpLocks/>
          </p:cNvCxnSpPr>
          <p:nvPr/>
        </p:nvCxnSpPr>
        <p:spPr>
          <a:xfrm>
            <a:off x="0" y="719083"/>
            <a:ext cx="4670473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1D7FAE-7BC9-440F-9711-8E7D09205DE0}"/>
              </a:ext>
            </a:extLst>
          </p:cNvPr>
          <p:cNvSpPr txBox="1"/>
          <p:nvPr/>
        </p:nvSpPr>
        <p:spPr>
          <a:xfrm>
            <a:off x="5388115" y="277080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D4B1C47-C1AE-45ED-A07B-686AE54EE18E}"/>
              </a:ext>
            </a:extLst>
          </p:cNvPr>
          <p:cNvCxnSpPr>
            <a:cxnSpLocks/>
          </p:cNvCxnSpPr>
          <p:nvPr/>
        </p:nvCxnSpPr>
        <p:spPr>
          <a:xfrm>
            <a:off x="7521527" y="719083"/>
            <a:ext cx="4670473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172BBA48-C516-461E-B620-A0E08FC1DAF3}"/>
              </a:ext>
            </a:extLst>
          </p:cNvPr>
          <p:cNvSpPr/>
          <p:nvPr/>
        </p:nvSpPr>
        <p:spPr>
          <a:xfrm>
            <a:off x="2403382" y="2024943"/>
            <a:ext cx="647114" cy="64711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46E70-02E1-4892-9365-A0AC53A4E3EC}"/>
              </a:ext>
            </a:extLst>
          </p:cNvPr>
          <p:cNvSpPr txBox="1"/>
          <p:nvPr/>
        </p:nvSpPr>
        <p:spPr>
          <a:xfrm>
            <a:off x="2555616" y="2135698"/>
            <a:ext cx="343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2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CADDE5-CB42-4B19-9DA2-367CCEB13E2D}"/>
              </a:ext>
            </a:extLst>
          </p:cNvPr>
          <p:cNvSpPr txBox="1"/>
          <p:nvPr/>
        </p:nvSpPr>
        <p:spPr>
          <a:xfrm>
            <a:off x="3188521" y="206506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유사 서비스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FF0778-ED41-4EEE-B6C9-C7D61F48FA16}"/>
              </a:ext>
            </a:extLst>
          </p:cNvPr>
          <p:cNvSpPr txBox="1"/>
          <p:nvPr/>
        </p:nvSpPr>
        <p:spPr>
          <a:xfrm>
            <a:off x="3188521" y="2546482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라임 바이크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3977C5-4CA7-4B66-B95B-0F04C3BEBABE}"/>
              </a:ext>
            </a:extLst>
          </p:cNvPr>
          <p:cNvSpPr txBox="1"/>
          <p:nvPr/>
        </p:nvSpPr>
        <p:spPr>
          <a:xfrm>
            <a:off x="3188521" y="280744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킥고잉</a:t>
            </a:r>
            <a:endParaRPr lang="ko-KR" altLang="en-US" sz="12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2EEB51D-AD0D-4ACA-8179-A657711D3004}"/>
              </a:ext>
            </a:extLst>
          </p:cNvPr>
          <p:cNvSpPr/>
          <p:nvPr/>
        </p:nvSpPr>
        <p:spPr>
          <a:xfrm>
            <a:off x="2403382" y="3973858"/>
            <a:ext cx="647114" cy="64711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F023DF-D23E-4FC4-98D6-F2E4CB643123}"/>
              </a:ext>
            </a:extLst>
          </p:cNvPr>
          <p:cNvSpPr txBox="1"/>
          <p:nvPr/>
        </p:nvSpPr>
        <p:spPr>
          <a:xfrm>
            <a:off x="3140484" y="4191963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운영에 </a:t>
            </a:r>
            <a:r>
              <a:rPr lang="ko-KR" altLang="en-US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관한법률</a:t>
            </a:r>
            <a:endParaRPr lang="ko-KR" altLang="en-US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EC10246-B721-4E5B-8368-BC3345217987}"/>
              </a:ext>
            </a:extLst>
          </p:cNvPr>
          <p:cNvSpPr/>
          <p:nvPr/>
        </p:nvSpPr>
        <p:spPr>
          <a:xfrm>
            <a:off x="6933683" y="3973858"/>
            <a:ext cx="647114" cy="64711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64F96C-93E4-4216-9DAC-5F8D6B2D51B9}"/>
              </a:ext>
            </a:extLst>
          </p:cNvPr>
          <p:cNvSpPr txBox="1"/>
          <p:nvPr/>
        </p:nvSpPr>
        <p:spPr>
          <a:xfrm>
            <a:off x="7085917" y="4084613"/>
            <a:ext cx="343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endParaRPr lang="ko-KR" altLang="en-US" sz="2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30A0340-33A3-4C09-BDA1-2312F0CDEC77}"/>
              </a:ext>
            </a:extLst>
          </p:cNvPr>
          <p:cNvSpPr/>
          <p:nvPr/>
        </p:nvSpPr>
        <p:spPr>
          <a:xfrm>
            <a:off x="6933683" y="2024943"/>
            <a:ext cx="647114" cy="64711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915BE6-D484-429B-A863-253414BD86D8}"/>
              </a:ext>
            </a:extLst>
          </p:cNvPr>
          <p:cNvSpPr txBox="1"/>
          <p:nvPr/>
        </p:nvSpPr>
        <p:spPr>
          <a:xfrm>
            <a:off x="7085917" y="213569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endParaRPr lang="ko-KR" altLang="en-US" sz="2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DE83AE-68D7-4417-86E0-011DD01F4A2D}"/>
              </a:ext>
            </a:extLst>
          </p:cNvPr>
          <p:cNvSpPr txBox="1"/>
          <p:nvPr/>
        </p:nvSpPr>
        <p:spPr>
          <a:xfrm>
            <a:off x="7718822" y="2065069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전동킥보드</a:t>
            </a:r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제조사별 </a:t>
            </a:r>
            <a:r>
              <a:rPr lang="ko-KR" altLang="en-US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제품조사</a:t>
            </a:r>
            <a:endParaRPr lang="ko-KR" altLang="en-US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BFE1ED-0BFA-6943-AE67-56277879874E}"/>
              </a:ext>
            </a:extLst>
          </p:cNvPr>
          <p:cNvSpPr txBox="1"/>
          <p:nvPr/>
        </p:nvSpPr>
        <p:spPr>
          <a:xfrm>
            <a:off x="2580444" y="4081971"/>
            <a:ext cx="343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endParaRPr lang="ko-KR" altLang="en-US" sz="2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727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66383D-9FEE-4DF8-8C6D-72C1A2F61E8B}"/>
              </a:ext>
            </a:extLst>
          </p:cNvPr>
          <p:cNvSpPr/>
          <p:nvPr/>
        </p:nvSpPr>
        <p:spPr>
          <a:xfrm>
            <a:off x="0" y="6611815"/>
            <a:ext cx="12192000" cy="1092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BD1E0-0887-4E9B-8CB5-0136BEC7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0" y="6010810"/>
            <a:ext cx="468481" cy="46848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C6DE14-D979-4412-A148-2604099DA2F3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ED703B-668D-4FD9-9B68-017FA5E823D0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205F0A0-D99B-431E-8C3B-0EE5F54DDF39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9E9D4D-31F4-4778-BE78-D92984FCC7A0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5AB4B-90EF-4155-8452-C99191353AFF}"/>
              </a:ext>
            </a:extLst>
          </p:cNvPr>
          <p:cNvSpPr txBox="1"/>
          <p:nvPr/>
        </p:nvSpPr>
        <p:spPr>
          <a:xfrm>
            <a:off x="3761248" y="197726"/>
            <a:ext cx="4738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전동킥보드</a:t>
            </a:r>
            <a:r>
              <a:rPr lang="ko-KR" altLang="en-US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사업에 관한 법률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0A113-0DEB-0745-B2D4-ADC437E6AD7A}"/>
              </a:ext>
            </a:extLst>
          </p:cNvPr>
          <p:cNvSpPr txBox="1"/>
          <p:nvPr/>
        </p:nvSpPr>
        <p:spPr>
          <a:xfrm>
            <a:off x="1116106" y="1583761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kumimoji="1" lang="ko-KR" altLang="en-US" dirty="0"/>
              <a:t>미국의 법률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AD71F7-6A8D-FF43-A919-1DEB4623BD3A}"/>
              </a:ext>
            </a:extLst>
          </p:cNvPr>
          <p:cNvSpPr/>
          <p:nvPr/>
        </p:nvSpPr>
        <p:spPr>
          <a:xfrm>
            <a:off x="1116106" y="220402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Helvetica" pitchFamily="2" charset="0"/>
              </a:rPr>
              <a:t>일부 국가에서는 친환경 교통수단 활성화 차원에서 자전거도로 통행을 허용하였습니다</a:t>
            </a:r>
            <a:r>
              <a:rPr lang="en-US" altLang="ko-KR" dirty="0">
                <a:latin typeface="Helvetica" pitchFamily="2" charset="0"/>
              </a:rPr>
              <a:t>. </a:t>
            </a:r>
          </a:p>
          <a:p>
            <a:r>
              <a:rPr lang="ko-KR" altLang="en-US" dirty="0">
                <a:solidFill>
                  <a:srgbClr val="92D050"/>
                </a:solidFill>
                <a:latin typeface="Helvetica" pitchFamily="2" charset="0"/>
              </a:rPr>
              <a:t>미국의 경우</a:t>
            </a:r>
            <a:r>
              <a:rPr lang="en-US" altLang="ko-KR" dirty="0">
                <a:solidFill>
                  <a:srgbClr val="92D050"/>
                </a:solidFill>
                <a:latin typeface="Helvetica" pitchFamily="2" charset="0"/>
              </a:rPr>
              <a:t>, </a:t>
            </a:r>
            <a:r>
              <a:rPr lang="ko-KR" altLang="en-US" dirty="0">
                <a:solidFill>
                  <a:srgbClr val="92D050"/>
                </a:solidFill>
                <a:latin typeface="Helvetica" pitchFamily="2" charset="0"/>
              </a:rPr>
              <a:t>시속 </a:t>
            </a:r>
            <a:r>
              <a:rPr lang="en-US" altLang="ko-KR" dirty="0">
                <a:solidFill>
                  <a:srgbClr val="92D050"/>
                </a:solidFill>
                <a:latin typeface="Helvetica" pitchFamily="2" charset="0"/>
              </a:rPr>
              <a:t>32㎞ </a:t>
            </a:r>
            <a:r>
              <a:rPr lang="ko-KR" altLang="en-US" dirty="0">
                <a:solidFill>
                  <a:srgbClr val="92D050"/>
                </a:solidFill>
                <a:latin typeface="Helvetica" pitchFamily="2" charset="0"/>
              </a:rPr>
              <a:t>이하의 </a:t>
            </a:r>
            <a:r>
              <a:rPr lang="ko-KR" altLang="en-US" dirty="0" err="1">
                <a:solidFill>
                  <a:srgbClr val="92D050"/>
                </a:solidFill>
                <a:latin typeface="Helvetica" pitchFamily="2" charset="0"/>
              </a:rPr>
              <a:t>전동휠을</a:t>
            </a:r>
            <a:r>
              <a:rPr lang="ko-KR" altLang="en-US" dirty="0">
                <a:solidFill>
                  <a:srgbClr val="92D050"/>
                </a:solidFill>
                <a:latin typeface="Helvetica" pitchFamily="2" charset="0"/>
              </a:rPr>
              <a:t> </a:t>
            </a:r>
            <a:r>
              <a:rPr lang="ko-KR" altLang="en-US" dirty="0" err="1">
                <a:solidFill>
                  <a:srgbClr val="92D050"/>
                </a:solidFill>
                <a:latin typeface="Helvetica" pitchFamily="2" charset="0"/>
              </a:rPr>
              <a:t>저속차량</a:t>
            </a:r>
            <a:r>
              <a:rPr lang="en-US" altLang="ko-KR" dirty="0">
                <a:solidFill>
                  <a:srgbClr val="92D050"/>
                </a:solidFill>
                <a:latin typeface="Helvetica" pitchFamily="2" charset="0"/>
              </a:rPr>
              <a:t>(</a:t>
            </a:r>
            <a:r>
              <a:rPr lang="en" altLang="ko-KR" dirty="0">
                <a:solidFill>
                  <a:srgbClr val="92D050"/>
                </a:solidFill>
                <a:latin typeface="Helvetica" pitchFamily="2" charset="0"/>
              </a:rPr>
              <a:t>LSV)</a:t>
            </a:r>
            <a:r>
              <a:rPr lang="ko-KR" altLang="en-US" dirty="0" err="1">
                <a:solidFill>
                  <a:srgbClr val="92D050"/>
                </a:solidFill>
                <a:latin typeface="Helvetica" pitchFamily="2" charset="0"/>
              </a:rPr>
              <a:t>으로</a:t>
            </a:r>
            <a:r>
              <a:rPr lang="ko-KR" altLang="en-US" dirty="0">
                <a:solidFill>
                  <a:srgbClr val="92D050"/>
                </a:solidFill>
                <a:latin typeface="Helvetica" pitchFamily="2" charset="0"/>
              </a:rPr>
              <a:t> 규정해 기본적으로 차도를 이용</a:t>
            </a:r>
            <a:r>
              <a:rPr lang="ko-KR" altLang="en-US" dirty="0">
                <a:latin typeface="Helvetica" pitchFamily="2" charset="0"/>
              </a:rPr>
              <a:t>하게 했습니다</a:t>
            </a:r>
            <a:r>
              <a:rPr lang="en-US" altLang="ko-KR" dirty="0">
                <a:latin typeface="Helvetica" pitchFamily="2" charset="0"/>
              </a:rPr>
              <a:t>. </a:t>
            </a:r>
            <a:r>
              <a:rPr lang="ko-KR" altLang="en-US" dirty="0">
                <a:latin typeface="Helvetica" pitchFamily="2" charset="0"/>
              </a:rPr>
              <a:t>또한 뉴욕주의 경우</a:t>
            </a:r>
            <a:r>
              <a:rPr lang="en-US" altLang="ko-KR" dirty="0">
                <a:latin typeface="Helvetica" pitchFamily="2" charset="0"/>
              </a:rPr>
              <a:t>, </a:t>
            </a:r>
            <a:r>
              <a:rPr lang="ko-KR" altLang="en-US" dirty="0">
                <a:latin typeface="Helvetica" pitchFamily="2" charset="0"/>
              </a:rPr>
              <a:t>차도에 진입할 때나 골목에 섰을 때는 일시정지를 하도록 하거나</a:t>
            </a:r>
            <a:r>
              <a:rPr lang="en-US" altLang="ko-KR" dirty="0">
                <a:latin typeface="Helvetica" pitchFamily="2" charset="0"/>
              </a:rPr>
              <a:t>, </a:t>
            </a:r>
            <a:r>
              <a:rPr lang="ko-KR" altLang="en-US" dirty="0" err="1">
                <a:latin typeface="Helvetica" pitchFamily="2" charset="0"/>
              </a:rPr>
              <a:t>보호장</a:t>
            </a:r>
            <a:endParaRPr lang="ko-KR" altLang="en-US" dirty="0">
              <a:latin typeface="Helvetica" pitchFamily="2" charset="0"/>
            </a:endParaRPr>
          </a:p>
          <a:p>
            <a:r>
              <a:rPr lang="ko-KR" altLang="en-US" dirty="0">
                <a:latin typeface="Helvetica" pitchFamily="2" charset="0"/>
              </a:rPr>
              <a:t>비를 착용하지 않을 경우 </a:t>
            </a:r>
            <a:r>
              <a:rPr lang="en-US" altLang="ko-KR" dirty="0">
                <a:latin typeface="Helvetica" pitchFamily="2" charset="0"/>
              </a:rPr>
              <a:t>50</a:t>
            </a:r>
            <a:r>
              <a:rPr lang="ko-KR" altLang="en-US" dirty="0">
                <a:latin typeface="Helvetica" pitchFamily="2" charset="0"/>
              </a:rPr>
              <a:t>달러의 벌금을 부과하였습니다</a:t>
            </a:r>
            <a:r>
              <a:rPr lang="en-US" altLang="ko-KR" dirty="0">
                <a:latin typeface="Helvetica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2191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66383D-9FEE-4DF8-8C6D-72C1A2F61E8B}"/>
              </a:ext>
            </a:extLst>
          </p:cNvPr>
          <p:cNvSpPr/>
          <p:nvPr/>
        </p:nvSpPr>
        <p:spPr>
          <a:xfrm>
            <a:off x="0" y="6611815"/>
            <a:ext cx="12192000" cy="1092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BD1E0-0887-4E9B-8CB5-0136BEC7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0" y="6010810"/>
            <a:ext cx="468481" cy="46848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C6DE14-D979-4412-A148-2604099DA2F3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ED703B-668D-4FD9-9B68-017FA5E823D0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205F0A0-D99B-431E-8C3B-0EE5F54DDF39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9E9D4D-31F4-4778-BE78-D92984FCC7A0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5AB4B-90EF-4155-8452-C99191353AFF}"/>
              </a:ext>
            </a:extLst>
          </p:cNvPr>
          <p:cNvSpPr txBox="1"/>
          <p:nvPr/>
        </p:nvSpPr>
        <p:spPr>
          <a:xfrm>
            <a:off x="3761248" y="197726"/>
            <a:ext cx="4738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전동킥보드</a:t>
            </a:r>
            <a:r>
              <a:rPr lang="ko-KR" altLang="en-US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사업에 관한 법률</a:t>
            </a:r>
          </a:p>
        </p:txBody>
      </p:sp>
      <p:sp>
        <p:nvSpPr>
          <p:cNvPr id="11" name="Google Shape;159;p30">
            <a:extLst>
              <a:ext uri="{FF2B5EF4-FFF2-40B4-BE49-F238E27FC236}">
                <a16:creationId xmlns:a16="http://schemas.microsoft.com/office/drawing/2014/main" id="{E8928DBB-8C9E-BC45-B911-3D9C89FBF064}"/>
              </a:ext>
            </a:extLst>
          </p:cNvPr>
          <p:cNvSpPr txBox="1">
            <a:spLocks/>
          </p:cNvSpPr>
          <p:nvPr/>
        </p:nvSpPr>
        <p:spPr>
          <a:xfrm>
            <a:off x="604911" y="1942989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</a:rPr>
              <a:t> 공원에서 </a:t>
            </a:r>
            <a:r>
              <a:rPr lang="ko-KR" altLang="en-US" sz="1400" dirty="0" err="1">
                <a:solidFill>
                  <a:schemeClr val="dk1"/>
                </a:solidFill>
              </a:rPr>
              <a:t>전동킥보드</a:t>
            </a:r>
            <a:r>
              <a:rPr lang="en-US" altLang="ko-KR" sz="1400" dirty="0">
                <a:solidFill>
                  <a:schemeClr val="dk1"/>
                </a:solidFill>
              </a:rPr>
              <a:t>, </a:t>
            </a:r>
            <a:r>
              <a:rPr lang="ko-KR" altLang="en-US" sz="1400" dirty="0" err="1">
                <a:solidFill>
                  <a:schemeClr val="dk1"/>
                </a:solidFill>
              </a:rPr>
              <a:t>세그웨이</a:t>
            </a:r>
            <a:r>
              <a:rPr lang="ko-KR" altLang="en-US" sz="1400" dirty="0">
                <a:solidFill>
                  <a:schemeClr val="dk1"/>
                </a:solidFill>
              </a:rPr>
              <a:t> 등 개인형이동수단을 이용할 수 있도록 했다</a:t>
            </a:r>
            <a:r>
              <a:rPr lang="en-US" altLang="ko-KR" sz="1400" dirty="0">
                <a:solidFill>
                  <a:schemeClr val="dk1"/>
                </a:solidFill>
              </a:rPr>
              <a:t>.</a:t>
            </a:r>
            <a:endParaRPr lang="ko-KR" altLang="en-US" sz="14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4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</a:rPr>
              <a:t>현행법은 차도로만 통행이 </a:t>
            </a:r>
            <a:r>
              <a:rPr lang="ko-KR" altLang="en-US" sz="1400" dirty="0" err="1">
                <a:solidFill>
                  <a:schemeClr val="dk1"/>
                </a:solidFill>
              </a:rPr>
              <a:t>허용돼있어</a:t>
            </a:r>
            <a:r>
              <a:rPr lang="ko-KR" altLang="en-US" sz="1400" dirty="0">
                <a:solidFill>
                  <a:schemeClr val="dk1"/>
                </a:solidFill>
              </a:rPr>
              <a:t> 이동수단을 탈 곳이 없고</a:t>
            </a:r>
            <a:r>
              <a:rPr lang="en-US" altLang="ko-KR" sz="1400" dirty="0">
                <a:solidFill>
                  <a:schemeClr val="dk1"/>
                </a:solidFill>
              </a:rPr>
              <a:t>, </a:t>
            </a:r>
            <a:r>
              <a:rPr lang="ko-KR" altLang="en-US" sz="1400" dirty="0">
                <a:solidFill>
                  <a:schemeClr val="dk1"/>
                </a:solidFill>
              </a:rPr>
              <a:t>신규 유망산업 활성화에 제약이 되어 왔다는 지적이 제기돼왔다</a:t>
            </a:r>
            <a:r>
              <a:rPr lang="en-US" altLang="ko-KR" sz="1400" dirty="0">
                <a:solidFill>
                  <a:schemeClr val="dk1"/>
                </a:solidFill>
              </a:rPr>
              <a:t>.</a:t>
            </a:r>
            <a:endParaRPr lang="ko-KR" altLang="en-US" sz="14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4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</a:rPr>
              <a:t>이에 개인형이동수단의 </a:t>
            </a:r>
            <a:r>
              <a:rPr lang="ko-KR" altLang="en-US" sz="1400" dirty="0" err="1">
                <a:solidFill>
                  <a:schemeClr val="dk1"/>
                </a:solidFill>
              </a:rPr>
              <a:t>활용공간</a:t>
            </a:r>
            <a:r>
              <a:rPr lang="ko-KR" altLang="en-US" sz="1400" dirty="0">
                <a:solidFill>
                  <a:schemeClr val="dk1"/>
                </a:solidFill>
              </a:rPr>
              <a:t> 확대를 위해 지자체가 도시공원에서 통행이 가능한 이동수단의 종류 및 </a:t>
            </a:r>
            <a:r>
              <a:rPr lang="ko-KR" altLang="en-US" sz="1400" dirty="0" err="1">
                <a:solidFill>
                  <a:schemeClr val="dk1"/>
                </a:solidFill>
              </a:rPr>
              <a:t>통행구간</a:t>
            </a:r>
            <a:r>
              <a:rPr lang="ko-KR" altLang="en-US" sz="1400" dirty="0">
                <a:solidFill>
                  <a:schemeClr val="dk1"/>
                </a:solidFill>
              </a:rPr>
              <a:t> 등을 자율적으로 정하여 운영할 수 있도록 허용했다</a:t>
            </a:r>
            <a:r>
              <a:rPr lang="en-US" altLang="ko-KR" sz="1400" dirty="0">
                <a:solidFill>
                  <a:schemeClr val="dk1"/>
                </a:solidFill>
              </a:rPr>
              <a:t>.</a:t>
            </a:r>
            <a:endParaRPr lang="ko-KR" altLang="en-US" sz="14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4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</a:rPr>
              <a:t>다만 안전문제를 고려해 이동수단의 중량은 </a:t>
            </a:r>
            <a:r>
              <a:rPr lang="en-US" altLang="ko-KR" sz="1400" dirty="0">
                <a:solidFill>
                  <a:schemeClr val="dk1"/>
                </a:solidFill>
              </a:rPr>
              <a:t>30</a:t>
            </a:r>
            <a:r>
              <a:rPr lang="en" altLang="ko" sz="1400" dirty="0">
                <a:solidFill>
                  <a:schemeClr val="dk1"/>
                </a:solidFill>
              </a:rPr>
              <a:t>kg </a:t>
            </a:r>
            <a:r>
              <a:rPr lang="ko-KR" altLang="en-US" sz="1400" dirty="0">
                <a:solidFill>
                  <a:schemeClr val="dk1"/>
                </a:solidFill>
              </a:rPr>
              <a:t>미만</a:t>
            </a:r>
            <a:r>
              <a:rPr lang="en-US" altLang="ko-KR" sz="1400" dirty="0">
                <a:solidFill>
                  <a:schemeClr val="dk1"/>
                </a:solidFill>
              </a:rPr>
              <a:t>, </a:t>
            </a:r>
            <a:r>
              <a:rPr lang="ko-KR" altLang="en-US" sz="1400" dirty="0">
                <a:solidFill>
                  <a:schemeClr val="dk1"/>
                </a:solidFill>
              </a:rPr>
              <a:t>속도는 </a:t>
            </a:r>
            <a:r>
              <a:rPr lang="en-US" altLang="ko-KR" sz="1400" dirty="0">
                <a:solidFill>
                  <a:schemeClr val="dk1"/>
                </a:solidFill>
              </a:rPr>
              <a:t>25</a:t>
            </a:r>
            <a:r>
              <a:rPr lang="en" altLang="ko" sz="1400" dirty="0">
                <a:solidFill>
                  <a:schemeClr val="dk1"/>
                </a:solidFill>
              </a:rPr>
              <a:t>km/h</a:t>
            </a:r>
            <a:r>
              <a:rPr lang="ko-KR" altLang="en-US" sz="1400" dirty="0">
                <a:solidFill>
                  <a:schemeClr val="dk1"/>
                </a:solidFill>
              </a:rPr>
              <a:t>로 제한했다</a:t>
            </a:r>
            <a:r>
              <a:rPr lang="en-US" altLang="ko-KR" sz="1400" dirty="0">
                <a:solidFill>
                  <a:schemeClr val="dk1"/>
                </a:solidFill>
              </a:rPr>
              <a:t>. </a:t>
            </a:r>
            <a:endParaRPr lang="ko-KR" altLang="en-US" sz="14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4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</a:pPr>
            <a:r>
              <a:rPr lang="ko-KR" altLang="en-US" sz="1400" u="sng" dirty="0">
                <a:solidFill>
                  <a:srgbClr val="1155CC"/>
                </a:solidFill>
              </a:rPr>
              <a:t>출처 </a:t>
            </a:r>
            <a:r>
              <a:rPr lang="en-US" altLang="ko-KR" sz="1400" u="sng" dirty="0">
                <a:solidFill>
                  <a:srgbClr val="1155CC"/>
                </a:solidFill>
              </a:rPr>
              <a:t>: </a:t>
            </a:r>
            <a:r>
              <a:rPr lang="en" altLang="ko" sz="1400" u="sng" dirty="0">
                <a:solidFill>
                  <a:srgbClr val="1155CC"/>
                </a:solidFill>
                <a:hlinkClick r:id="rId3"/>
              </a:rPr>
              <a:t>http://www.gjdream.com/v2/news/view.html?news_type=208&amp;uid=492248</a:t>
            </a:r>
            <a:endParaRPr lang="en" sz="14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</a:pPr>
            <a:endParaRPr lang="en" sz="14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</a:pPr>
            <a:endParaRPr lang="en" sz="14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</a:pPr>
            <a:r>
              <a:rPr lang="ko-KR" altLang="en-US" sz="1400" dirty="0">
                <a:solidFill>
                  <a:schemeClr val="dk1"/>
                </a:solidFill>
              </a:rPr>
              <a:t>한국교통안전공단에 따르면 </a:t>
            </a:r>
            <a:r>
              <a:rPr lang="en-US" altLang="ko-KR" sz="1400" dirty="0">
                <a:solidFill>
                  <a:schemeClr val="dk1"/>
                </a:solidFill>
              </a:rPr>
              <a:t>'</a:t>
            </a:r>
            <a:r>
              <a:rPr lang="ko-KR" altLang="en-US" sz="1400" dirty="0">
                <a:solidFill>
                  <a:schemeClr val="dk1"/>
                </a:solidFill>
              </a:rPr>
              <a:t>스마트 </a:t>
            </a:r>
            <a:r>
              <a:rPr lang="ko-KR" altLang="en-US" sz="1400" dirty="0" err="1">
                <a:solidFill>
                  <a:schemeClr val="dk1"/>
                </a:solidFill>
              </a:rPr>
              <a:t>모빌리티</a:t>
            </a:r>
            <a:r>
              <a:rPr lang="en-US" altLang="ko-KR" sz="1400" dirty="0">
                <a:solidFill>
                  <a:schemeClr val="dk1"/>
                </a:solidFill>
              </a:rPr>
              <a:t>' </a:t>
            </a:r>
            <a:r>
              <a:rPr lang="ko-KR" altLang="en-US" sz="1400" dirty="0">
                <a:solidFill>
                  <a:schemeClr val="dk1"/>
                </a:solidFill>
              </a:rPr>
              <a:t>전용 도로를 개설하자는 내용의 법안이 국회에서 논의 중이고</a:t>
            </a:r>
            <a:r>
              <a:rPr lang="en-US" altLang="ko-KR" sz="1400" dirty="0">
                <a:solidFill>
                  <a:schemeClr val="dk1"/>
                </a:solidFill>
              </a:rPr>
              <a:t>, </a:t>
            </a:r>
            <a:endParaRPr lang="ko-KR" altLang="en-US" sz="14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</a:pPr>
            <a:r>
              <a:rPr lang="ko-KR" altLang="en-US" sz="1400" dirty="0">
                <a:solidFill>
                  <a:schemeClr val="dk1"/>
                </a:solidFill>
              </a:rPr>
              <a:t>올해부터는 일부 구간을 중심으로 시범운행을 할 계획이다</a:t>
            </a:r>
            <a:r>
              <a:rPr lang="en-US" altLang="ko-KR" sz="1400" dirty="0">
                <a:solidFill>
                  <a:schemeClr val="dk1"/>
                </a:solidFill>
              </a:rPr>
              <a:t>.</a:t>
            </a:r>
            <a:endParaRPr lang="ko-KR" altLang="en-US" sz="14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</a:pPr>
            <a:endParaRPr lang="ko-KR" altLang="en-US" sz="14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</a:rPr>
              <a:t>출처 </a:t>
            </a:r>
            <a:r>
              <a:rPr lang="en-US" altLang="ko-KR" sz="1400" dirty="0">
                <a:solidFill>
                  <a:schemeClr val="dk1"/>
                </a:solidFill>
              </a:rPr>
              <a:t>:</a:t>
            </a:r>
            <a:r>
              <a:rPr lang="ko-KR" altLang="en-US" sz="1400" dirty="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altLang="ko" sz="1400" dirty="0">
                <a:solidFill>
                  <a:schemeClr val="dk1"/>
                </a:solidFill>
              </a:rPr>
              <a:t>https://</a:t>
            </a:r>
            <a:r>
              <a:rPr lang="en" altLang="ko" sz="1400" dirty="0" err="1">
                <a:solidFill>
                  <a:schemeClr val="dk1"/>
                </a:solidFill>
              </a:rPr>
              <a:t>www.ajunews.com</a:t>
            </a:r>
            <a:r>
              <a:rPr lang="en" altLang="ko" sz="1400" dirty="0">
                <a:solidFill>
                  <a:schemeClr val="dk1"/>
                </a:solidFill>
              </a:rPr>
              <a:t>/view/20181204153323683</a:t>
            </a:r>
            <a:endParaRPr lang="en" sz="14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" sz="11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" sz="11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</p:txBody>
      </p:sp>
      <p:sp>
        <p:nvSpPr>
          <p:cNvPr id="12" name="Google Shape;158;p30">
            <a:extLst>
              <a:ext uri="{FF2B5EF4-FFF2-40B4-BE49-F238E27FC236}">
                <a16:creationId xmlns:a16="http://schemas.microsoft.com/office/drawing/2014/main" id="{6686C36E-2A8B-9244-A7CA-C2242290313E}"/>
              </a:ext>
            </a:extLst>
          </p:cNvPr>
          <p:cNvSpPr txBox="1">
            <a:spLocks/>
          </p:cNvSpPr>
          <p:nvPr/>
        </p:nvSpPr>
        <p:spPr>
          <a:xfrm>
            <a:off x="604911" y="123776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ko-KR" altLang="en-US" sz="1800" dirty="0"/>
              <a:t>공원녹지법시행령 개정안</a:t>
            </a:r>
            <a:r>
              <a:rPr lang="en-US" altLang="ko-KR" sz="1800" dirty="0"/>
              <a:t>(2018.12</a:t>
            </a:r>
            <a:r>
              <a:rPr lang="ko-KR" altLang="en-US" sz="1800" dirty="0" err="1"/>
              <a:t>월기준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18250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66383D-9FEE-4DF8-8C6D-72C1A2F61E8B}"/>
              </a:ext>
            </a:extLst>
          </p:cNvPr>
          <p:cNvSpPr/>
          <p:nvPr/>
        </p:nvSpPr>
        <p:spPr>
          <a:xfrm>
            <a:off x="0" y="6611815"/>
            <a:ext cx="12192000" cy="1092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BD1E0-0887-4E9B-8CB5-0136BEC7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0" y="6010810"/>
            <a:ext cx="468481" cy="46848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C6DE14-D979-4412-A148-2604099DA2F3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ED703B-668D-4FD9-9B68-017FA5E823D0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205F0A0-D99B-431E-8C3B-0EE5F54DDF39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9E9D4D-31F4-4778-BE78-D92984FCC7A0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5AB4B-90EF-4155-8452-C99191353AFF}"/>
              </a:ext>
            </a:extLst>
          </p:cNvPr>
          <p:cNvSpPr txBox="1"/>
          <p:nvPr/>
        </p:nvSpPr>
        <p:spPr>
          <a:xfrm>
            <a:off x="3761248" y="197726"/>
            <a:ext cx="4738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전동킥보드</a:t>
            </a:r>
            <a:r>
              <a:rPr lang="ko-KR" altLang="en-US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사업에 관한 법률</a:t>
            </a:r>
          </a:p>
        </p:txBody>
      </p:sp>
      <p:sp>
        <p:nvSpPr>
          <p:cNvPr id="13" name="Google Shape;165;p31">
            <a:extLst>
              <a:ext uri="{FF2B5EF4-FFF2-40B4-BE49-F238E27FC236}">
                <a16:creationId xmlns:a16="http://schemas.microsoft.com/office/drawing/2014/main" id="{A969F96B-0F73-1042-B4E9-499D7C4CBE88}"/>
              </a:ext>
            </a:extLst>
          </p:cNvPr>
          <p:cNvSpPr txBox="1">
            <a:spLocks/>
          </p:cNvSpPr>
          <p:nvPr/>
        </p:nvSpPr>
        <p:spPr>
          <a:xfrm>
            <a:off x="903370" y="2066564"/>
            <a:ext cx="8520600" cy="3063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7500" algn="l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ts val="1400"/>
              <a:buFont typeface="Arial" panose="020B0604020202020204" pitchFamily="34" charset="0"/>
              <a:buAutoNum type="arabicPeriod"/>
            </a:pPr>
            <a:r>
              <a:rPr lang="ko-KR" altLang="en-US" sz="1600" dirty="0">
                <a:solidFill>
                  <a:schemeClr val="dk1"/>
                </a:solidFill>
              </a:rPr>
              <a:t> 불량품 체크 및 고장 수리할 </a:t>
            </a:r>
            <a:r>
              <a:rPr lang="ko-KR" altLang="en-US" sz="1600" dirty="0" err="1">
                <a:solidFill>
                  <a:schemeClr val="dk1"/>
                </a:solidFill>
              </a:rPr>
              <a:t>킥보드</a:t>
            </a:r>
            <a:r>
              <a:rPr lang="ko-KR" altLang="en-US" sz="1600" dirty="0">
                <a:solidFill>
                  <a:schemeClr val="dk1"/>
                </a:solidFill>
              </a:rPr>
              <a:t> 확인</a:t>
            </a:r>
          </a:p>
          <a:p>
            <a:pPr marL="457200" indent="-317500" algn="l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ts val="1400"/>
              <a:buFont typeface="Arial" panose="020B0604020202020204" pitchFamily="34" charset="0"/>
              <a:buAutoNum type="arabicPeriod"/>
            </a:pPr>
            <a:r>
              <a:rPr lang="ko-KR" altLang="en-US" sz="1600" dirty="0">
                <a:solidFill>
                  <a:schemeClr val="dk1"/>
                </a:solidFill>
              </a:rPr>
              <a:t> </a:t>
            </a:r>
            <a:r>
              <a:rPr lang="ko-KR" altLang="en-US" sz="1600" dirty="0" err="1">
                <a:solidFill>
                  <a:schemeClr val="dk1"/>
                </a:solidFill>
              </a:rPr>
              <a:t>대여소근처</a:t>
            </a:r>
            <a:r>
              <a:rPr lang="ko-KR" altLang="en-US" sz="1600" dirty="0">
                <a:solidFill>
                  <a:schemeClr val="dk1"/>
                </a:solidFill>
              </a:rPr>
              <a:t> 전동킥보드를 탈 수 있는 지역이 많은 지 </a:t>
            </a:r>
          </a:p>
          <a:p>
            <a:pPr marL="457200" indent="-317500" algn="l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ts val="1400"/>
              <a:buFont typeface="Arial" panose="020B0604020202020204" pitchFamily="34" charset="0"/>
              <a:buAutoNum type="arabicPeriod"/>
            </a:pPr>
            <a:r>
              <a:rPr lang="ko-KR" altLang="en-US" sz="1600" dirty="0">
                <a:solidFill>
                  <a:schemeClr val="dk1"/>
                </a:solidFill>
              </a:rPr>
              <a:t> 운전면허를 인증하는 절차 마련</a:t>
            </a:r>
          </a:p>
          <a:p>
            <a:pPr marL="457200" indent="-317500" algn="l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ts val="1400"/>
              <a:buFont typeface="Arial" panose="020B0604020202020204" pitchFamily="34" charset="0"/>
              <a:buAutoNum type="arabicPeriod"/>
            </a:pPr>
            <a:r>
              <a:rPr lang="ko-KR" altLang="en-US" sz="1600" dirty="0">
                <a:solidFill>
                  <a:schemeClr val="dk1"/>
                </a:solidFill>
              </a:rPr>
              <a:t> 헬멧 미착용 시 벌금을 내야하는데 </a:t>
            </a:r>
            <a:r>
              <a:rPr lang="ko-KR" altLang="en-US" sz="1600" dirty="0" err="1">
                <a:solidFill>
                  <a:schemeClr val="dk1"/>
                </a:solidFill>
              </a:rPr>
              <a:t>전동킥보드</a:t>
            </a:r>
            <a:r>
              <a:rPr lang="ko-KR" altLang="en-US" sz="1600" dirty="0">
                <a:solidFill>
                  <a:schemeClr val="dk1"/>
                </a:solidFill>
              </a:rPr>
              <a:t> 대여소에서 헬멧을 대여할 수 있게 할 것인지</a:t>
            </a:r>
          </a:p>
          <a:p>
            <a:pPr marL="457200" indent="-317500" algn="l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ts val="1400"/>
              <a:buFont typeface="Arial" panose="020B0604020202020204" pitchFamily="34" charset="0"/>
              <a:buAutoNum type="arabicPeriod"/>
            </a:pPr>
            <a:r>
              <a:rPr lang="ko-KR" altLang="en-US" sz="1600" dirty="0">
                <a:solidFill>
                  <a:schemeClr val="dk1"/>
                </a:solidFill>
              </a:rPr>
              <a:t> 대여소에서 헬멧을 </a:t>
            </a:r>
            <a:r>
              <a:rPr lang="ko-KR" altLang="en-US" sz="1600" dirty="0" err="1">
                <a:solidFill>
                  <a:schemeClr val="dk1"/>
                </a:solidFill>
              </a:rPr>
              <a:t>안빌려</a:t>
            </a:r>
            <a:r>
              <a:rPr lang="ko-KR" altLang="en-US" sz="1600" dirty="0">
                <a:solidFill>
                  <a:schemeClr val="dk1"/>
                </a:solidFill>
              </a:rPr>
              <a:t> 줄 경우 대여소 근처에서 대여 가능한지</a:t>
            </a:r>
          </a:p>
          <a:p>
            <a:pPr algn="l">
              <a:spcBef>
                <a:spcPts val="0"/>
              </a:spcBef>
            </a:pPr>
            <a:endParaRPr lang="ko-KR" altLang="en-US" sz="14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</a:pPr>
            <a:endParaRPr lang="ko-KR" altLang="en-US" sz="14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</a:pPr>
            <a:endParaRPr lang="ko-KR" altLang="en-US" sz="14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</a:pPr>
            <a:endParaRPr lang="ko-KR" altLang="en-US" sz="1400" dirty="0">
              <a:solidFill>
                <a:schemeClr val="dk1"/>
              </a:solidFill>
            </a:endParaRPr>
          </a:p>
          <a:p>
            <a:pPr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3C7BD8-C855-0A44-A58D-5CDEC503F5F2}"/>
              </a:ext>
            </a:extLst>
          </p:cNvPr>
          <p:cNvSpPr/>
          <p:nvPr/>
        </p:nvSpPr>
        <p:spPr>
          <a:xfrm>
            <a:off x="1030645" y="1503567"/>
            <a:ext cx="5322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" altLang="ko-KR" dirty="0"/>
              <a:t>전동킥보드 사업을 (시범으로) 운영할 주의사항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455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66383D-9FEE-4DF8-8C6D-72C1A2F61E8B}"/>
              </a:ext>
            </a:extLst>
          </p:cNvPr>
          <p:cNvSpPr/>
          <p:nvPr/>
        </p:nvSpPr>
        <p:spPr>
          <a:xfrm>
            <a:off x="0" y="6611815"/>
            <a:ext cx="12192000" cy="1092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BD1E0-0887-4E9B-8CB5-0136BEC7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0" y="6010810"/>
            <a:ext cx="468481" cy="46848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C6DE14-D979-4412-A148-2604099DA2F3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ED703B-668D-4FD9-9B68-017FA5E823D0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205F0A0-D99B-431E-8C3B-0EE5F54DDF39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9E9D4D-31F4-4778-BE78-D92984FCC7A0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5AB4B-90EF-4155-8452-C99191353AFF}"/>
              </a:ext>
            </a:extLst>
          </p:cNvPr>
          <p:cNvSpPr txBox="1"/>
          <p:nvPr/>
        </p:nvSpPr>
        <p:spPr>
          <a:xfrm>
            <a:off x="4098681" y="197726"/>
            <a:ext cx="4063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전동킥보드</a:t>
            </a:r>
            <a:r>
              <a:rPr lang="ko-KR" altLang="en-US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통신망</a:t>
            </a:r>
            <a:r>
              <a:rPr lang="en-US" altLang="ko-KR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(Lora)</a:t>
            </a:r>
            <a:endParaRPr lang="ko-KR" altLang="en-US" sz="28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58787A1-D477-48FA-A6AF-AB00FA47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524" y="818423"/>
            <a:ext cx="8818245" cy="543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58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66383D-9FEE-4DF8-8C6D-72C1A2F61E8B}"/>
              </a:ext>
            </a:extLst>
          </p:cNvPr>
          <p:cNvSpPr/>
          <p:nvPr/>
        </p:nvSpPr>
        <p:spPr>
          <a:xfrm>
            <a:off x="0" y="6611815"/>
            <a:ext cx="12192000" cy="1092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BD1E0-0887-4E9B-8CB5-0136BEC7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0" y="6010810"/>
            <a:ext cx="468481" cy="46848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C6DE14-D979-4412-A148-2604099DA2F3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ED703B-668D-4FD9-9B68-017FA5E823D0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205F0A0-D99B-431E-8C3B-0EE5F54DDF39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9E9D4D-31F4-4778-BE78-D92984FCC7A0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5AB4B-90EF-4155-8452-C99191353AFF}"/>
              </a:ext>
            </a:extLst>
          </p:cNvPr>
          <p:cNvSpPr txBox="1"/>
          <p:nvPr/>
        </p:nvSpPr>
        <p:spPr>
          <a:xfrm>
            <a:off x="4538704" y="197726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err="1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전동킥보드</a:t>
            </a:r>
            <a:r>
              <a:rPr lang="ko-KR" altLang="en-US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통신망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96F45B-0D8D-4AB6-8B39-BDBDFFB3C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812" y="883769"/>
            <a:ext cx="7778375" cy="54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98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66383D-9FEE-4DF8-8C6D-72C1A2F61E8B}"/>
              </a:ext>
            </a:extLst>
          </p:cNvPr>
          <p:cNvSpPr/>
          <p:nvPr/>
        </p:nvSpPr>
        <p:spPr>
          <a:xfrm>
            <a:off x="0" y="6611815"/>
            <a:ext cx="12192000" cy="1092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BD1E0-0887-4E9B-8CB5-0136BEC7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0" y="6010810"/>
            <a:ext cx="468481" cy="46848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C6DE14-D979-4412-A148-2604099DA2F3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ED703B-668D-4FD9-9B68-017FA5E823D0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205F0A0-D99B-431E-8C3B-0EE5F54DDF39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9E9D4D-31F4-4778-BE78-D92984FCC7A0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5AB4B-90EF-4155-8452-C99191353AFF}"/>
              </a:ext>
            </a:extLst>
          </p:cNvPr>
          <p:cNvSpPr txBox="1"/>
          <p:nvPr/>
        </p:nvSpPr>
        <p:spPr>
          <a:xfrm>
            <a:off x="5077312" y="197726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통신망 특징</a:t>
            </a:r>
            <a:endParaRPr lang="ko-KR" altLang="en-US" sz="2800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D3B394-1F07-4BF9-99ED-13DC504A8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747" y="821869"/>
            <a:ext cx="8285798" cy="572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56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7D1DCD-6A99-4AD6-9AC3-821130004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B78D280-0123-4312-895F-D75B793CA4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79983A-EE5D-40A0-8C26-70989DEE8630}"/>
              </a:ext>
            </a:extLst>
          </p:cNvPr>
          <p:cNvSpPr/>
          <p:nvPr/>
        </p:nvSpPr>
        <p:spPr>
          <a:xfrm>
            <a:off x="0" y="5950226"/>
            <a:ext cx="12192000" cy="50358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FB4FF9-5E98-4132-9574-37EC10FEC195}"/>
              </a:ext>
            </a:extLst>
          </p:cNvPr>
          <p:cNvCxnSpPr>
            <a:cxnSpLocks/>
          </p:cNvCxnSpPr>
          <p:nvPr/>
        </p:nvCxnSpPr>
        <p:spPr>
          <a:xfrm>
            <a:off x="0" y="2716696"/>
            <a:ext cx="3790950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1D7FAE-7BC9-440F-9711-8E7D09205DE0}"/>
              </a:ext>
            </a:extLst>
          </p:cNvPr>
          <p:cNvSpPr txBox="1"/>
          <p:nvPr/>
        </p:nvSpPr>
        <p:spPr>
          <a:xfrm>
            <a:off x="4274572" y="2297771"/>
            <a:ext cx="3642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</a:t>
            </a:r>
            <a:endParaRPr lang="ko-KR" altLang="en-US" sz="4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651FC53-E237-46F5-9EEC-10CC95D9439A}"/>
              </a:ext>
            </a:extLst>
          </p:cNvPr>
          <p:cNvSpPr/>
          <p:nvPr/>
        </p:nvSpPr>
        <p:spPr>
          <a:xfrm>
            <a:off x="4346917" y="4600135"/>
            <a:ext cx="647114" cy="64711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9BF013-A0FE-4ED3-A1F0-DA188593F77E}"/>
              </a:ext>
            </a:extLst>
          </p:cNvPr>
          <p:cNvSpPr/>
          <p:nvPr/>
        </p:nvSpPr>
        <p:spPr>
          <a:xfrm>
            <a:off x="5801804" y="4600135"/>
            <a:ext cx="647114" cy="647114"/>
          </a:xfrm>
          <a:prstGeom prst="ellipse">
            <a:avLst/>
          </a:prstGeom>
          <a:noFill/>
          <a:ln w="28575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8CD294E-50F1-42C2-845E-96D4505BC1D8}"/>
              </a:ext>
            </a:extLst>
          </p:cNvPr>
          <p:cNvSpPr/>
          <p:nvPr/>
        </p:nvSpPr>
        <p:spPr>
          <a:xfrm>
            <a:off x="7256690" y="4600135"/>
            <a:ext cx="647114" cy="64711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773DE3E-1F94-42DE-AF34-2DD34D5E6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567" y="4758785"/>
            <a:ext cx="329813" cy="32981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0FCB650-37DB-40FB-BEDA-3AA8715F9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874" y="4758785"/>
            <a:ext cx="314282" cy="3142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38B1C25-79C9-49EA-A55F-8457914EA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455" y="4758786"/>
            <a:ext cx="329813" cy="329813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0EE50CE-9CCA-4D17-BCAD-3E2CC4AB7FA2}"/>
              </a:ext>
            </a:extLst>
          </p:cNvPr>
          <p:cNvCxnSpPr>
            <a:cxnSpLocks/>
          </p:cNvCxnSpPr>
          <p:nvPr/>
        </p:nvCxnSpPr>
        <p:spPr>
          <a:xfrm>
            <a:off x="8401050" y="2690192"/>
            <a:ext cx="3790950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102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66383D-9FEE-4DF8-8C6D-72C1A2F61E8B}"/>
              </a:ext>
            </a:extLst>
          </p:cNvPr>
          <p:cNvSpPr/>
          <p:nvPr/>
        </p:nvSpPr>
        <p:spPr>
          <a:xfrm>
            <a:off x="0" y="6611815"/>
            <a:ext cx="12192000" cy="1092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BD1E0-0887-4E9B-8CB5-0136BEC7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0" y="6010810"/>
            <a:ext cx="468481" cy="46848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C6DE14-D979-4412-A148-2604099DA2F3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ED703B-668D-4FD9-9B68-017FA5E823D0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205F0A0-D99B-431E-8C3B-0EE5F54DDF39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9E9D4D-31F4-4778-BE78-D92984FCC7A0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5AB4B-90EF-4155-8452-C99191353AFF}"/>
              </a:ext>
            </a:extLst>
          </p:cNvPr>
          <p:cNvSpPr txBox="1"/>
          <p:nvPr/>
        </p:nvSpPr>
        <p:spPr>
          <a:xfrm>
            <a:off x="4933070" y="197726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유사 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50417-E7B0-4E3C-AA5E-91B24C2A7E54}"/>
              </a:ext>
            </a:extLst>
          </p:cNvPr>
          <p:cNvSpPr txBox="1"/>
          <p:nvPr/>
        </p:nvSpPr>
        <p:spPr>
          <a:xfrm>
            <a:off x="5268097" y="72094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라임 바이크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657ED5-AA56-FA42-BF41-82E696B0CD16}"/>
              </a:ext>
            </a:extLst>
          </p:cNvPr>
          <p:cNvSpPr/>
          <p:nvPr/>
        </p:nvSpPr>
        <p:spPr>
          <a:xfrm>
            <a:off x="643954" y="124416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Helvetica" pitchFamily="2" charset="0"/>
              </a:rPr>
              <a:t>이용방법</a:t>
            </a:r>
          </a:p>
          <a:p>
            <a:r>
              <a:rPr lang="en-US" altLang="ko-KR" dirty="0">
                <a:latin typeface="Helvetica" pitchFamily="2" charset="0"/>
              </a:rPr>
              <a:t>1) </a:t>
            </a:r>
            <a:r>
              <a:rPr lang="ko-KR" altLang="en-US" dirty="0">
                <a:latin typeface="Helvetica" pitchFamily="2" charset="0"/>
              </a:rPr>
              <a:t>어플리케이션으로 </a:t>
            </a:r>
            <a:r>
              <a:rPr lang="en" altLang="ko-KR" dirty="0">
                <a:latin typeface="Helvetica" pitchFamily="2" charset="0"/>
              </a:rPr>
              <a:t>QR</a:t>
            </a:r>
            <a:r>
              <a:rPr lang="ko-KR" altLang="en-US" dirty="0">
                <a:latin typeface="Helvetica" pitchFamily="2" charset="0"/>
              </a:rPr>
              <a:t>코드를 찍는다</a:t>
            </a:r>
            <a:r>
              <a:rPr lang="en-US" altLang="ko-KR" dirty="0">
                <a:latin typeface="Helvetica" pitchFamily="2" charset="0"/>
              </a:rPr>
              <a:t>.</a:t>
            </a:r>
          </a:p>
          <a:p>
            <a:r>
              <a:rPr lang="en-US" altLang="ko-KR" dirty="0">
                <a:latin typeface="Helvetica" pitchFamily="2" charset="0"/>
              </a:rPr>
              <a:t>2) </a:t>
            </a:r>
            <a:r>
              <a:rPr lang="ko-KR" altLang="en-US" dirty="0">
                <a:latin typeface="Helvetica" pitchFamily="2" charset="0"/>
              </a:rPr>
              <a:t>결제</a:t>
            </a:r>
            <a:r>
              <a:rPr lang="en-US" altLang="ko-KR" dirty="0">
                <a:latin typeface="Helvetica" pitchFamily="2" charset="0"/>
              </a:rPr>
              <a:t>(</a:t>
            </a:r>
            <a:r>
              <a:rPr lang="ko-KR" altLang="en-US" dirty="0">
                <a:latin typeface="Helvetica" pitchFamily="2" charset="0"/>
              </a:rPr>
              <a:t>포인트가 차감</a:t>
            </a:r>
            <a:r>
              <a:rPr lang="en-US" altLang="ko-KR" dirty="0">
                <a:latin typeface="Helvetica" pitchFamily="2" charset="0"/>
              </a:rPr>
              <a:t>) </a:t>
            </a:r>
            <a:r>
              <a:rPr lang="ko-KR" altLang="en-US" dirty="0" err="1">
                <a:latin typeface="Helvetica" pitchFamily="2" charset="0"/>
              </a:rPr>
              <a:t>킥보드</a:t>
            </a:r>
            <a:r>
              <a:rPr lang="ko-KR" altLang="en-US" dirty="0">
                <a:latin typeface="Helvetica" pitchFamily="2" charset="0"/>
              </a:rPr>
              <a:t> </a:t>
            </a:r>
            <a:r>
              <a:rPr lang="ko-KR" altLang="en-US" dirty="0" err="1">
                <a:latin typeface="Helvetica" pitchFamily="2" charset="0"/>
              </a:rPr>
              <a:t>잠금해제가</a:t>
            </a:r>
            <a:r>
              <a:rPr lang="ko-KR" altLang="en-US" dirty="0">
                <a:latin typeface="Helvetica" pitchFamily="2" charset="0"/>
              </a:rPr>
              <a:t> 된다</a:t>
            </a:r>
            <a:r>
              <a:rPr lang="en-US" altLang="ko-KR" dirty="0">
                <a:latin typeface="Helvetica" pitchFamily="2" charset="0"/>
              </a:rPr>
              <a:t>.</a:t>
            </a:r>
          </a:p>
          <a:p>
            <a:r>
              <a:rPr lang="en-US" altLang="ko-KR" dirty="0">
                <a:latin typeface="Helvetica" pitchFamily="2" charset="0"/>
              </a:rPr>
              <a:t>3) </a:t>
            </a:r>
            <a:r>
              <a:rPr lang="ko-KR" altLang="en-US" dirty="0">
                <a:latin typeface="Helvetica" pitchFamily="2" charset="0"/>
              </a:rPr>
              <a:t>이용한다</a:t>
            </a:r>
            <a:r>
              <a:rPr lang="en-US" altLang="ko-KR" dirty="0">
                <a:latin typeface="Helvetica" pitchFamily="2" charset="0"/>
              </a:rPr>
              <a:t>.</a:t>
            </a:r>
          </a:p>
          <a:p>
            <a:r>
              <a:rPr lang="en-US" altLang="ko-KR" dirty="0">
                <a:latin typeface="Helvetica" pitchFamily="2" charset="0"/>
              </a:rPr>
              <a:t>4) </a:t>
            </a:r>
            <a:r>
              <a:rPr lang="ko-KR" altLang="en-US" dirty="0">
                <a:latin typeface="Helvetica" pitchFamily="2" charset="0"/>
              </a:rPr>
              <a:t>정해진 장소에 반납을 한다</a:t>
            </a:r>
            <a:r>
              <a:rPr lang="en-US" altLang="ko-KR" dirty="0">
                <a:latin typeface="Helvetica" pitchFamily="2" charset="0"/>
              </a:rPr>
              <a:t>. (</a:t>
            </a:r>
            <a:r>
              <a:rPr lang="ko-KR" altLang="en-US" dirty="0">
                <a:latin typeface="Helvetica" pitchFamily="2" charset="0"/>
              </a:rPr>
              <a:t>반납할 때 </a:t>
            </a:r>
            <a:r>
              <a:rPr lang="ko-KR" altLang="en-US" dirty="0" err="1">
                <a:latin typeface="Helvetica" pitchFamily="2" charset="0"/>
              </a:rPr>
              <a:t>어플로</a:t>
            </a:r>
            <a:r>
              <a:rPr lang="ko-KR" altLang="en-US" dirty="0">
                <a:latin typeface="Helvetica" pitchFamily="2" charset="0"/>
              </a:rPr>
              <a:t> 반납을 </a:t>
            </a:r>
            <a:r>
              <a:rPr lang="ko-KR" altLang="en-US" dirty="0" err="1">
                <a:latin typeface="Helvetica" pitchFamily="2" charset="0"/>
              </a:rPr>
              <a:t>입력해야함</a:t>
            </a:r>
            <a:r>
              <a:rPr lang="ko-KR" altLang="en-US" dirty="0">
                <a:latin typeface="Helvetica" pitchFamily="2" charset="0"/>
              </a:rPr>
              <a:t> </a:t>
            </a:r>
            <a:r>
              <a:rPr lang="ko-KR" altLang="en-US" dirty="0" err="1">
                <a:latin typeface="Helvetica" pitchFamily="2" charset="0"/>
              </a:rPr>
              <a:t>킥보드</a:t>
            </a:r>
            <a:r>
              <a:rPr lang="ko-KR" altLang="en-US" dirty="0">
                <a:latin typeface="Helvetica" pitchFamily="2" charset="0"/>
              </a:rPr>
              <a:t> </a:t>
            </a:r>
            <a:r>
              <a:rPr lang="ko-KR" altLang="en-US" dirty="0" err="1">
                <a:latin typeface="Helvetica" pitchFamily="2" charset="0"/>
              </a:rPr>
              <a:t>잠금처리</a:t>
            </a:r>
            <a:r>
              <a:rPr lang="en-US" altLang="ko-KR" dirty="0">
                <a:latin typeface="Helvetica" pitchFamily="2" charset="0"/>
              </a:rPr>
              <a:t>)</a:t>
            </a:r>
            <a:endParaRPr lang="en-US" altLang="ko-KR" dirty="0">
              <a:effectLst/>
              <a:latin typeface="Helvetica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56CEEC-EF0A-AC40-885E-F4B483DBACC6}"/>
              </a:ext>
            </a:extLst>
          </p:cNvPr>
          <p:cNvSpPr/>
          <p:nvPr/>
        </p:nvSpPr>
        <p:spPr>
          <a:xfrm>
            <a:off x="643954" y="3152380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Helvetica" pitchFamily="2" charset="0"/>
              </a:rPr>
              <a:t>요금 및 배터리 </a:t>
            </a:r>
            <a:r>
              <a:rPr lang="ko-KR" altLang="en-US" dirty="0" err="1">
                <a:latin typeface="Helvetica" pitchFamily="2" charset="0"/>
              </a:rPr>
              <a:t>충전방식</a:t>
            </a:r>
            <a:endParaRPr lang="ko-KR" altLang="en-US" dirty="0">
              <a:latin typeface="Helvetica" pitchFamily="2" charset="0"/>
            </a:endParaRPr>
          </a:p>
          <a:p>
            <a:r>
              <a:rPr lang="ko-KR" altLang="en-US" dirty="0">
                <a:latin typeface="Helvetica" pitchFamily="2" charset="0"/>
              </a:rPr>
              <a:t>∘ 요금은 최초 </a:t>
            </a:r>
            <a:r>
              <a:rPr lang="en-US" altLang="ko-KR" dirty="0">
                <a:latin typeface="Helvetica" pitchFamily="2" charset="0"/>
              </a:rPr>
              <a:t>1$ + </a:t>
            </a:r>
            <a:r>
              <a:rPr lang="ko-KR" altLang="en-US" dirty="0">
                <a:latin typeface="Helvetica" pitchFamily="2" charset="0"/>
              </a:rPr>
              <a:t>분당 </a:t>
            </a:r>
            <a:r>
              <a:rPr lang="en-US" altLang="ko-KR" dirty="0">
                <a:latin typeface="Helvetica" pitchFamily="2" charset="0"/>
              </a:rPr>
              <a:t>0.15$</a:t>
            </a:r>
          </a:p>
          <a:p>
            <a:r>
              <a:rPr lang="en-US" altLang="ko-KR" dirty="0">
                <a:latin typeface="Helvetica" pitchFamily="2" charset="0"/>
              </a:rPr>
              <a:t>∘ </a:t>
            </a:r>
            <a:r>
              <a:rPr lang="en" altLang="ko-KR" dirty="0">
                <a:latin typeface="Helvetica" pitchFamily="2" charset="0"/>
              </a:rPr>
              <a:t>Lime Juicers</a:t>
            </a:r>
            <a:r>
              <a:rPr lang="ko-KR" altLang="en-US" dirty="0">
                <a:latin typeface="Helvetica" pitchFamily="2" charset="0"/>
              </a:rPr>
              <a:t>에서 </a:t>
            </a:r>
            <a:r>
              <a:rPr lang="ko-KR" altLang="en-US" dirty="0" err="1">
                <a:latin typeface="Helvetica" pitchFamily="2" charset="0"/>
              </a:rPr>
              <a:t>킥보드들의</a:t>
            </a:r>
            <a:r>
              <a:rPr lang="ko-KR" altLang="en-US" dirty="0">
                <a:latin typeface="Helvetica" pitchFamily="2" charset="0"/>
              </a:rPr>
              <a:t> 배터리잔량을 모니터 관리한다</a:t>
            </a:r>
            <a:r>
              <a:rPr lang="en-US" altLang="ko-KR" dirty="0">
                <a:latin typeface="Helvetica" pitchFamily="2" charset="0"/>
              </a:rPr>
              <a:t>.</a:t>
            </a:r>
          </a:p>
          <a:p>
            <a:r>
              <a:rPr lang="en-US" altLang="ko-KR" dirty="0">
                <a:latin typeface="Helvetica" pitchFamily="2" charset="0"/>
              </a:rPr>
              <a:t>∘ </a:t>
            </a:r>
            <a:r>
              <a:rPr lang="ko-KR" altLang="en-US" dirty="0">
                <a:latin typeface="Helvetica" pitchFamily="2" charset="0"/>
              </a:rPr>
              <a:t>라임스쿠터는 배터리 잔량에 따라서 현상금을 지급함</a:t>
            </a:r>
          </a:p>
          <a:p>
            <a:r>
              <a:rPr lang="ko-KR" altLang="en-US" dirty="0">
                <a:latin typeface="Helvetica" pitchFamily="2" charset="0"/>
              </a:rPr>
              <a:t>∘ 이 </a:t>
            </a:r>
            <a:r>
              <a:rPr lang="en" altLang="ko-KR" dirty="0">
                <a:latin typeface="Helvetica" pitchFamily="2" charset="0"/>
              </a:rPr>
              <a:t>Juicers</a:t>
            </a:r>
            <a:r>
              <a:rPr lang="ko-KR" altLang="en-US" dirty="0">
                <a:latin typeface="Helvetica" pitchFamily="2" charset="0"/>
              </a:rPr>
              <a:t>들이 오후 </a:t>
            </a:r>
            <a:r>
              <a:rPr lang="en-US" altLang="ko-KR" dirty="0">
                <a:latin typeface="Helvetica" pitchFamily="2" charset="0"/>
              </a:rPr>
              <a:t>9</a:t>
            </a:r>
            <a:r>
              <a:rPr lang="ko-KR" altLang="en-US" dirty="0">
                <a:latin typeface="Helvetica" pitchFamily="2" charset="0"/>
              </a:rPr>
              <a:t>시 이후에 스쿠터를 수거해 가서 충전을 하고 다음날 오전 </a:t>
            </a:r>
            <a:r>
              <a:rPr lang="en-US" altLang="ko-KR" dirty="0">
                <a:latin typeface="Helvetica" pitchFamily="2" charset="0"/>
              </a:rPr>
              <a:t>7</a:t>
            </a:r>
            <a:r>
              <a:rPr lang="ko-KR" altLang="en-US" dirty="0">
                <a:latin typeface="Helvetica" pitchFamily="2" charset="0"/>
              </a:rPr>
              <a:t>시</a:t>
            </a:r>
          </a:p>
          <a:p>
            <a:r>
              <a:rPr lang="ko-KR" altLang="en-US" dirty="0">
                <a:latin typeface="Helvetica" pitchFamily="2" charset="0"/>
              </a:rPr>
              <a:t>이전에 정해진 장소로 가져다 놓음 수거하고 반납하는 과정에서 어플리케이션으로 수</a:t>
            </a:r>
          </a:p>
          <a:p>
            <a:r>
              <a:rPr lang="ko-KR" altLang="en-US" dirty="0">
                <a:latin typeface="Helvetica" pitchFamily="2" charset="0"/>
              </a:rPr>
              <a:t>거할 때 </a:t>
            </a:r>
            <a:r>
              <a:rPr lang="ko-KR" altLang="en-US" dirty="0" err="1">
                <a:latin typeface="Helvetica" pitchFamily="2" charset="0"/>
              </a:rPr>
              <a:t>수거버튼</a:t>
            </a:r>
            <a:r>
              <a:rPr lang="ko-KR" altLang="en-US" dirty="0">
                <a:latin typeface="Helvetica" pitchFamily="2" charset="0"/>
              </a:rPr>
              <a:t> 반납할 때 </a:t>
            </a:r>
            <a:r>
              <a:rPr lang="ko-KR" altLang="en-US" dirty="0" err="1">
                <a:latin typeface="Helvetica" pitchFamily="2" charset="0"/>
              </a:rPr>
              <a:t>반납버튼을</a:t>
            </a:r>
            <a:r>
              <a:rPr lang="ko-KR" altLang="en-US" dirty="0">
                <a:latin typeface="Helvetica" pitchFamily="2" charset="0"/>
              </a:rPr>
              <a:t> 누름</a:t>
            </a:r>
            <a:endParaRPr lang="ko-KR" altLang="en-US" dirty="0">
              <a:effectLst/>
              <a:latin typeface="Helvetica" pitchFamily="2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7125165-7352-4C40-8EED-AD3C0775E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4852" y="97312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22571800" descr="EMB00003fe8513c">
            <a:extLst>
              <a:ext uri="{FF2B5EF4-FFF2-40B4-BE49-F238E27FC236}">
                <a16:creationId xmlns:a16="http://schemas.microsoft.com/office/drawing/2014/main" id="{83B507D2-344C-47C8-845A-E87257860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852" y="1367236"/>
            <a:ext cx="4829175" cy="357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596F59-D9EC-4260-B91E-3040596D9F00}"/>
              </a:ext>
            </a:extLst>
          </p:cNvPr>
          <p:cNvSpPr txBox="1"/>
          <p:nvPr/>
        </p:nvSpPr>
        <p:spPr>
          <a:xfrm>
            <a:off x="7623164" y="4937524"/>
            <a:ext cx="3366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수거한 킥보드를 </a:t>
            </a:r>
            <a:r>
              <a:rPr lang="ko-KR" altLang="en-US" sz="1600" dirty="0" err="1"/>
              <a:t>충전하는모습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3012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66383D-9FEE-4DF8-8C6D-72C1A2F61E8B}"/>
              </a:ext>
            </a:extLst>
          </p:cNvPr>
          <p:cNvSpPr/>
          <p:nvPr/>
        </p:nvSpPr>
        <p:spPr>
          <a:xfrm>
            <a:off x="0" y="6611815"/>
            <a:ext cx="12192000" cy="1092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BD1E0-0887-4E9B-8CB5-0136BEC7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0" y="6010810"/>
            <a:ext cx="468481" cy="46848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C6DE14-D979-4412-A148-2604099DA2F3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ED703B-668D-4FD9-9B68-017FA5E823D0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205F0A0-D99B-431E-8C3B-0EE5F54DDF39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9E9D4D-31F4-4778-BE78-D92984FCC7A0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5AB4B-90EF-4155-8452-C99191353AFF}"/>
              </a:ext>
            </a:extLst>
          </p:cNvPr>
          <p:cNvSpPr txBox="1"/>
          <p:nvPr/>
        </p:nvSpPr>
        <p:spPr>
          <a:xfrm>
            <a:off x="4933070" y="197726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유사 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50417-E7B0-4E3C-AA5E-91B24C2A7E54}"/>
              </a:ext>
            </a:extLst>
          </p:cNvPr>
          <p:cNvSpPr txBox="1"/>
          <p:nvPr/>
        </p:nvSpPr>
        <p:spPr>
          <a:xfrm>
            <a:off x="5268097" y="72094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라임 바이크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578200-E417-884B-B83C-BC3577B09E56}"/>
              </a:ext>
            </a:extLst>
          </p:cNvPr>
          <p:cNvSpPr/>
          <p:nvPr/>
        </p:nvSpPr>
        <p:spPr>
          <a:xfrm>
            <a:off x="706443" y="124416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latin typeface="Helvetica" pitchFamily="2" charset="0"/>
              </a:rPr>
              <a:t>관련 프로그램</a:t>
            </a:r>
          </a:p>
          <a:p>
            <a:r>
              <a:rPr lang="ko-KR" altLang="en-US" dirty="0">
                <a:latin typeface="Helvetica" pitchFamily="2" charset="0"/>
              </a:rPr>
              <a:t>∘ 라임 여행 네트워크 </a:t>
            </a:r>
            <a:r>
              <a:rPr lang="en-US" altLang="ko-KR" dirty="0">
                <a:latin typeface="Helvetica" pitchFamily="2" charset="0"/>
              </a:rPr>
              <a:t>(</a:t>
            </a:r>
            <a:r>
              <a:rPr lang="ko-KR" altLang="en-US" dirty="0">
                <a:latin typeface="Helvetica" pitchFamily="2" charset="0"/>
              </a:rPr>
              <a:t>호텔투숙객에게 무료 자전거 및 스쿠터 제공</a:t>
            </a:r>
            <a:r>
              <a:rPr lang="en-US" altLang="ko-KR" dirty="0">
                <a:latin typeface="Helvetica" pitchFamily="2" charset="0"/>
              </a:rPr>
              <a:t>)</a:t>
            </a:r>
          </a:p>
          <a:p>
            <a:r>
              <a:rPr lang="en-US" altLang="ko-KR" dirty="0">
                <a:latin typeface="Helvetica" pitchFamily="2" charset="0"/>
              </a:rPr>
              <a:t>∘ </a:t>
            </a:r>
            <a:r>
              <a:rPr lang="ko-KR" altLang="en-US" dirty="0">
                <a:latin typeface="Helvetica" pitchFamily="2" charset="0"/>
              </a:rPr>
              <a:t>라임 캠퍼스 네트워크 </a:t>
            </a:r>
            <a:r>
              <a:rPr lang="en-US" altLang="ko-KR" dirty="0">
                <a:latin typeface="Helvetica" pitchFamily="2" charset="0"/>
              </a:rPr>
              <a:t>(</a:t>
            </a:r>
            <a:r>
              <a:rPr lang="ko-KR" altLang="en-US" dirty="0">
                <a:latin typeface="Helvetica" pitchFamily="2" charset="0"/>
              </a:rPr>
              <a:t>대학과 협력하여 </a:t>
            </a:r>
            <a:r>
              <a:rPr lang="ko-KR" altLang="en-US" dirty="0" err="1">
                <a:latin typeface="Helvetica" pitchFamily="2" charset="0"/>
              </a:rPr>
              <a:t>맞춤식</a:t>
            </a:r>
            <a:r>
              <a:rPr lang="ko-KR" altLang="en-US" dirty="0">
                <a:latin typeface="Helvetica" pitchFamily="2" charset="0"/>
              </a:rPr>
              <a:t> 스마트 이동성 서비스 제공</a:t>
            </a:r>
            <a:r>
              <a:rPr lang="en-US" altLang="ko-KR" dirty="0">
                <a:latin typeface="Helvetica" pitchFamily="2" charset="0"/>
              </a:rPr>
              <a:t>) </a:t>
            </a:r>
            <a:r>
              <a:rPr lang="ko-KR" altLang="en-US" dirty="0">
                <a:latin typeface="Helvetica" pitchFamily="2" charset="0"/>
              </a:rPr>
              <a:t>등</a:t>
            </a:r>
            <a:endParaRPr lang="ko-KR" altLang="en-US" dirty="0">
              <a:effectLst/>
              <a:latin typeface="Helvetica" pitchFamily="2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C9A5EF-36B1-114F-8D26-2716762D0F09}"/>
              </a:ext>
            </a:extLst>
          </p:cNvPr>
          <p:cNvSpPr/>
          <p:nvPr/>
        </p:nvSpPr>
        <p:spPr>
          <a:xfrm>
            <a:off x="4086087" y="3892304"/>
            <a:ext cx="65956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ko-KR" altLang="en-US" dirty="0" err="1">
                <a:latin typeface="Helvetica" pitchFamily="2" charset="0"/>
              </a:rPr>
              <a:t>추가사항</a:t>
            </a:r>
            <a:endParaRPr lang="ko-KR" altLang="en-US" dirty="0">
              <a:latin typeface="Helvetica" pitchFamily="2" charset="0"/>
            </a:endParaRPr>
          </a:p>
          <a:p>
            <a:pPr fontAlgn="base"/>
            <a:r>
              <a:rPr lang="ko-KR" altLang="en-US" dirty="0"/>
              <a:t>새로운 </a:t>
            </a:r>
            <a:r>
              <a:rPr lang="en-US" altLang="ko-KR" dirty="0"/>
              <a:t>gen 3</a:t>
            </a:r>
            <a:r>
              <a:rPr lang="ko-KR" altLang="en-US" dirty="0"/>
              <a:t>모델을 선보였는데 이 모델은 </a:t>
            </a:r>
            <a:r>
              <a:rPr lang="ko-KR" altLang="en-US" dirty="0" err="1"/>
              <a:t>휠과</a:t>
            </a:r>
            <a:r>
              <a:rPr lang="ko-KR" altLang="en-US" dirty="0"/>
              <a:t> 배터리 등의 물리적인 업그레이드도 이루어졌지만 새로운 컬러 디스플레이가 장착되었다는 게 가장 큰 차이점이다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/>
            <a:r>
              <a:rPr lang="ko-KR" altLang="en-US" dirty="0"/>
              <a:t>이 디스플레이에는 속도</a:t>
            </a:r>
            <a:r>
              <a:rPr lang="en-US" altLang="ko-KR" dirty="0"/>
              <a:t>, </a:t>
            </a:r>
            <a:r>
              <a:rPr lang="ko-KR" altLang="en-US" dirty="0"/>
              <a:t>배터리 상태를 포함하여</a:t>
            </a:r>
          </a:p>
          <a:p>
            <a:pPr fontAlgn="base"/>
            <a:r>
              <a:rPr lang="en-US" altLang="ko-KR" dirty="0"/>
              <a:t>1) </a:t>
            </a:r>
            <a:r>
              <a:rPr lang="ko-KR" altLang="en-US" dirty="0"/>
              <a:t>주차 금지 구역에 들어왔을 때</a:t>
            </a:r>
          </a:p>
          <a:p>
            <a:pPr fontAlgn="base"/>
            <a:r>
              <a:rPr lang="en-US" altLang="ko-KR" dirty="0"/>
              <a:t>2) </a:t>
            </a:r>
            <a:r>
              <a:rPr lang="ko-KR" altLang="en-US" dirty="0"/>
              <a:t>라이더가 보도에 타고있을 때</a:t>
            </a:r>
          </a:p>
          <a:p>
            <a:pPr fontAlgn="base"/>
            <a:r>
              <a:rPr lang="en-US" altLang="ko-KR" dirty="0"/>
              <a:t>3) </a:t>
            </a:r>
            <a:r>
              <a:rPr lang="ko-KR" altLang="en-US" dirty="0"/>
              <a:t>스쿠터가 부적절하게 주차된 경우 등의 정보가 포함된다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61BF025-4567-8B4B-AB88-DF2BCCDE9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78" y="3524065"/>
            <a:ext cx="1899642" cy="1729756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FCAE994-BD0B-42E2-9AC2-AEA27F5E8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908" y="4195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22586776" descr="EMB00003fe85148">
            <a:extLst>
              <a:ext uri="{FF2B5EF4-FFF2-40B4-BE49-F238E27FC236}">
                <a16:creationId xmlns:a16="http://schemas.microsoft.com/office/drawing/2014/main" id="{E0337883-5926-48D0-B9E8-A6557F47E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908" y="876709"/>
            <a:ext cx="3768725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6E9E45-E6BC-4668-957A-AB7A933F45CB}"/>
              </a:ext>
            </a:extLst>
          </p:cNvPr>
          <p:cNvSpPr txBox="1"/>
          <p:nvPr/>
        </p:nvSpPr>
        <p:spPr>
          <a:xfrm>
            <a:off x="7785744" y="3400964"/>
            <a:ext cx="3366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Lime-S </a:t>
            </a:r>
            <a:r>
              <a:rPr lang="ko-KR" altLang="en-US" sz="1600" dirty="0"/>
              <a:t>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A6855F-30F9-472E-993C-0FEB98DDF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70" y="3524567"/>
            <a:ext cx="1759074" cy="17297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EF096D-C102-4C73-AE94-092B0F74BDE0}"/>
              </a:ext>
            </a:extLst>
          </p:cNvPr>
          <p:cNvSpPr txBox="1"/>
          <p:nvPr/>
        </p:nvSpPr>
        <p:spPr>
          <a:xfrm>
            <a:off x="911232" y="5405015"/>
            <a:ext cx="2266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</a:t>
            </a:r>
            <a:r>
              <a:rPr lang="ko-KR" altLang="en-US" sz="1400" dirty="0"/>
              <a:t>세대 모델 및 디스플레이</a:t>
            </a:r>
          </a:p>
        </p:txBody>
      </p:sp>
    </p:spTree>
    <p:extLst>
      <p:ext uri="{BB962C8B-B14F-4D97-AF65-F5344CB8AC3E}">
        <p14:creationId xmlns:p14="http://schemas.microsoft.com/office/powerpoint/2010/main" val="168763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66383D-9FEE-4DF8-8C6D-72C1A2F61E8B}"/>
              </a:ext>
            </a:extLst>
          </p:cNvPr>
          <p:cNvSpPr/>
          <p:nvPr/>
        </p:nvSpPr>
        <p:spPr>
          <a:xfrm>
            <a:off x="0" y="6611815"/>
            <a:ext cx="12192000" cy="1092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BD1E0-0887-4E9B-8CB5-0136BEC7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0" y="6010810"/>
            <a:ext cx="468481" cy="46848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C6DE14-D979-4412-A148-2604099DA2F3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ED703B-668D-4FD9-9B68-017FA5E823D0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205F0A0-D99B-431E-8C3B-0EE5F54DDF39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9E9D4D-31F4-4778-BE78-D92984FCC7A0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5AB4B-90EF-4155-8452-C99191353AFF}"/>
              </a:ext>
            </a:extLst>
          </p:cNvPr>
          <p:cNvSpPr txBox="1"/>
          <p:nvPr/>
        </p:nvSpPr>
        <p:spPr>
          <a:xfrm>
            <a:off x="4933070" y="197726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유사 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50417-E7B0-4E3C-AA5E-91B24C2A7E54}"/>
              </a:ext>
            </a:extLst>
          </p:cNvPr>
          <p:cNvSpPr txBox="1"/>
          <p:nvPr/>
        </p:nvSpPr>
        <p:spPr>
          <a:xfrm>
            <a:off x="5268097" y="72094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라임 바이크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4E284566-588A-C44C-AA52-2FD208419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429690"/>
              </p:ext>
            </p:extLst>
          </p:nvPr>
        </p:nvGraphicFramePr>
        <p:xfrm>
          <a:off x="706161" y="1835794"/>
          <a:ext cx="10515600" cy="3291840"/>
        </p:xfrm>
        <a:graphic>
          <a:graphicData uri="http://schemas.openxmlformats.org/drawingml/2006/table">
            <a:tbl>
              <a:tblPr/>
              <a:tblGrid>
                <a:gridCol w="2117271">
                  <a:extLst>
                    <a:ext uri="{9D8B030D-6E8A-4147-A177-3AD203B41FA5}">
                      <a16:colId xmlns:a16="http://schemas.microsoft.com/office/drawing/2014/main" val="3765504332"/>
                    </a:ext>
                  </a:extLst>
                </a:gridCol>
                <a:gridCol w="8398329">
                  <a:extLst>
                    <a:ext uri="{9D8B030D-6E8A-4147-A177-3AD203B41FA5}">
                      <a16:colId xmlns:a16="http://schemas.microsoft.com/office/drawing/2014/main" val="1049006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br>
                        <a:rPr lang="ko-KR" altLang="en-US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</a:br>
                      <a:endParaRPr lang="ko-KR" altLang="en-US" dirty="0">
                        <a:effectLst/>
                        <a:latin typeface="Dotum" panose="020B0600000101010101" pitchFamily="34" charset="-127"/>
                        <a:ea typeface="Dotum" panose="020B0600000101010101" pitchFamily="34" charset="-127"/>
                      </a:endParaRP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Dotum" panose="020B0600000101010101" pitchFamily="34" charset="-127"/>
                          <a:ea typeface="Dotum" panose="020B0600000101010101" pitchFamily="34" charset="-127"/>
                        </a:rPr>
                        <a:t>전동스쿠터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973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모델명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Lime-S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648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최대거리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20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마일</a:t>
                      </a:r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(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약 </a:t>
                      </a:r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32</a:t>
                      </a:r>
                      <a:r>
                        <a:rPr lang="en" dirty="0">
                          <a:effectLst/>
                          <a:latin typeface="Helvetica" pitchFamily="2" charset="0"/>
                        </a:rPr>
                        <a:t>km) 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이상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422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최대속도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14.8mph(</a:t>
                      </a:r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약 </a:t>
                      </a:r>
                      <a:r>
                        <a:rPr lang="en-US" altLang="ko-KR">
                          <a:effectLst/>
                          <a:latin typeface="Helvetica" pitchFamily="2" charset="0"/>
                        </a:rPr>
                        <a:t>24</a:t>
                      </a:r>
                      <a:r>
                        <a:rPr lang="en">
                          <a:effectLst/>
                          <a:latin typeface="Helvetica" pitchFamily="2" charset="0"/>
                        </a:rPr>
                        <a:t>km/h) </a:t>
                      </a:r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미국 법상 </a:t>
                      </a:r>
                      <a:r>
                        <a:rPr lang="en-US" altLang="ko-KR">
                          <a:effectLst/>
                          <a:latin typeface="Helvetica" pitchFamily="2" charset="0"/>
                        </a:rPr>
                        <a:t>25</a:t>
                      </a:r>
                      <a:r>
                        <a:rPr lang="en">
                          <a:effectLst/>
                          <a:latin typeface="Helvetica" pitchFamily="2" charset="0"/>
                        </a:rPr>
                        <a:t>km/h</a:t>
                      </a:r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가 제한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035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배터리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리튬이온배터리 </a:t>
                      </a:r>
                      <a:r>
                        <a:rPr lang="en-US" altLang="ko-KR">
                          <a:effectLst/>
                          <a:latin typeface="Helvetica" pitchFamily="2" charset="0"/>
                        </a:rPr>
                        <a:t>(</a:t>
                      </a:r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확실하지않음</a:t>
                      </a:r>
                      <a:r>
                        <a:rPr lang="en-US" altLang="ko-KR">
                          <a:effectLst/>
                          <a:latin typeface="Helvetica" pitchFamily="2" charset="0"/>
                        </a:rPr>
                        <a:t>)</a:t>
                      </a:r>
                    </a:p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충전기 출력 전압 </a:t>
                      </a:r>
                      <a:r>
                        <a:rPr lang="en-US" altLang="ko-KR">
                          <a:effectLst/>
                          <a:latin typeface="Helvetica" pitchFamily="2" charset="0"/>
                        </a:rPr>
                        <a:t>42</a:t>
                      </a:r>
                      <a:r>
                        <a:rPr lang="en">
                          <a:effectLst/>
                          <a:latin typeface="Helvetica" pitchFamily="2" charset="0"/>
                        </a:rPr>
                        <a:t>V</a:t>
                      </a:r>
                    </a:p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배터리 전압 </a:t>
                      </a:r>
                      <a:r>
                        <a:rPr lang="en-US" altLang="ko-KR">
                          <a:effectLst/>
                          <a:latin typeface="Helvetica" pitchFamily="2" charset="0"/>
                        </a:rPr>
                        <a:t>36</a:t>
                      </a:r>
                      <a:r>
                        <a:rPr lang="en">
                          <a:effectLst/>
                          <a:latin typeface="Helvetica" pitchFamily="2" charset="0"/>
                        </a:rPr>
                        <a:t>V</a:t>
                      </a:r>
                    </a:p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충전기 암페어 </a:t>
                      </a:r>
                      <a:r>
                        <a:rPr lang="en-US" altLang="ko-KR">
                          <a:effectLst/>
                          <a:latin typeface="Helvetica" pitchFamily="2" charset="0"/>
                        </a:rPr>
                        <a:t>2</a:t>
                      </a:r>
                      <a:r>
                        <a:rPr lang="en">
                          <a:effectLst/>
                          <a:latin typeface="Helvetica" pitchFamily="2" charset="0"/>
                        </a:rPr>
                        <a:t>A</a:t>
                      </a:r>
                    </a:p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배터리 암페어 </a:t>
                      </a:r>
                      <a:r>
                        <a:rPr lang="en-US" altLang="ko-KR">
                          <a:effectLst/>
                          <a:latin typeface="Helvetica" pitchFamily="2" charset="0"/>
                        </a:rPr>
                        <a:t>2.5</a:t>
                      </a:r>
                      <a:r>
                        <a:rPr lang="en">
                          <a:effectLst/>
                          <a:latin typeface="Helvetica" pitchFamily="2" charset="0"/>
                        </a:rPr>
                        <a:t>A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788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모터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effectLst/>
                          <a:latin typeface="Helvetica" pitchFamily="2" charset="0"/>
                        </a:rPr>
                        <a:t>250W </a:t>
                      </a:r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모터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111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  <a:latin typeface="Helvetica" pitchFamily="2" charset="0"/>
                        </a:rPr>
                        <a:t>배터리 완충시간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  <a:latin typeface="Helvetica" pitchFamily="2" charset="0"/>
                        </a:rPr>
                        <a:t>5~6</a:t>
                      </a:r>
                      <a:r>
                        <a:rPr lang="ko-KR" altLang="en-US" dirty="0">
                          <a:effectLst/>
                          <a:latin typeface="Helvetica" pitchFamily="2" charset="0"/>
                        </a:rPr>
                        <a:t>시간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09699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A1A55EC-479B-1944-9E2A-8D0F1ED49A24}"/>
              </a:ext>
            </a:extLst>
          </p:cNvPr>
          <p:cNvSpPr txBox="1"/>
          <p:nvPr/>
        </p:nvSpPr>
        <p:spPr>
          <a:xfrm>
            <a:off x="914400" y="1304365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kumimoji="1" lang="ko-KR" altLang="en-US" dirty="0"/>
              <a:t>스쿠터 사양</a:t>
            </a:r>
          </a:p>
        </p:txBody>
      </p:sp>
    </p:spTree>
    <p:extLst>
      <p:ext uri="{BB962C8B-B14F-4D97-AF65-F5344CB8AC3E}">
        <p14:creationId xmlns:p14="http://schemas.microsoft.com/office/powerpoint/2010/main" val="580044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66383D-9FEE-4DF8-8C6D-72C1A2F61E8B}"/>
              </a:ext>
            </a:extLst>
          </p:cNvPr>
          <p:cNvSpPr/>
          <p:nvPr/>
        </p:nvSpPr>
        <p:spPr>
          <a:xfrm>
            <a:off x="0" y="6611815"/>
            <a:ext cx="12192000" cy="1092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EBD1E0-0887-4E9B-8CB5-0136BEC78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0" y="6010810"/>
            <a:ext cx="468481" cy="46848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C6DE14-D979-4412-A148-2604099DA2F3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AED703B-668D-4FD9-9B68-017FA5E823D0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205F0A0-D99B-431E-8C3B-0EE5F54DDF39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9E9D4D-31F4-4778-BE78-D92984FCC7A0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5AB4B-90EF-4155-8452-C99191353AFF}"/>
              </a:ext>
            </a:extLst>
          </p:cNvPr>
          <p:cNvSpPr txBox="1"/>
          <p:nvPr/>
        </p:nvSpPr>
        <p:spPr>
          <a:xfrm>
            <a:off x="4933070" y="197726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유사 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50417-E7B0-4E3C-AA5E-91B24C2A7E54}"/>
              </a:ext>
            </a:extLst>
          </p:cNvPr>
          <p:cNvSpPr txBox="1"/>
          <p:nvPr/>
        </p:nvSpPr>
        <p:spPr>
          <a:xfrm>
            <a:off x="5268097" y="72094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라임 바이크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D996B4-C22F-DF4B-AA88-0CF1170BB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11" y="1732176"/>
            <a:ext cx="7048500" cy="3606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85EB7E-8EE5-9444-A4E3-50B7758DBA54}"/>
              </a:ext>
            </a:extLst>
          </p:cNvPr>
          <p:cNvSpPr txBox="1"/>
          <p:nvPr/>
        </p:nvSpPr>
        <p:spPr>
          <a:xfrm>
            <a:off x="947057" y="1208314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kumimoji="1" lang="ko-KR" altLang="en-US" dirty="0"/>
              <a:t>배터리 모습</a:t>
            </a:r>
          </a:p>
        </p:txBody>
      </p:sp>
    </p:spTree>
    <p:extLst>
      <p:ext uri="{BB962C8B-B14F-4D97-AF65-F5344CB8AC3E}">
        <p14:creationId xmlns:p14="http://schemas.microsoft.com/office/powerpoint/2010/main" val="1380437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_x322573672" descr="EMB00003fe85145">
            <a:extLst>
              <a:ext uri="{FF2B5EF4-FFF2-40B4-BE49-F238E27FC236}">
                <a16:creationId xmlns:a16="http://schemas.microsoft.com/office/drawing/2014/main" id="{21DE8BC7-8496-4BC0-99B5-91035FBBF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87" y="1839255"/>
            <a:ext cx="7824159" cy="329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8448D7-FDF2-4F27-BD17-22243656F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322593760" descr="EMB00003fe85146">
            <a:extLst>
              <a:ext uri="{FF2B5EF4-FFF2-40B4-BE49-F238E27FC236}">
                <a16:creationId xmlns:a16="http://schemas.microsoft.com/office/drawing/2014/main" id="{21105AA9-AE9A-465A-8C5D-0F5470646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57" y="2712622"/>
            <a:ext cx="7017590" cy="394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2DA516C-8D85-4885-99E1-3EA772AA6B18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9A8C646-1DA8-4116-8410-57A77E52DB39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B20222AE-2506-4587-9C71-0F5A84933CD8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2536D66-54CF-4FAD-AB14-327E282032C7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8DE1DB-3518-4391-A3D9-7D04B4C5AED5}"/>
              </a:ext>
            </a:extLst>
          </p:cNvPr>
          <p:cNvSpPr txBox="1"/>
          <p:nvPr/>
        </p:nvSpPr>
        <p:spPr>
          <a:xfrm>
            <a:off x="4933070" y="197726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유사 서비스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E405E-9832-4836-B709-70DDCD8E8707}"/>
              </a:ext>
            </a:extLst>
          </p:cNvPr>
          <p:cNvSpPr txBox="1"/>
          <p:nvPr/>
        </p:nvSpPr>
        <p:spPr>
          <a:xfrm>
            <a:off x="5268097" y="72094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라임 바이크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C0D92-2A39-49EA-AB71-8F48D1FD92A0}"/>
              </a:ext>
            </a:extLst>
          </p:cNvPr>
          <p:cNvSpPr txBox="1"/>
          <p:nvPr/>
        </p:nvSpPr>
        <p:spPr>
          <a:xfrm>
            <a:off x="947057" y="1208314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kumimoji="1" lang="ko-KR" altLang="en-US" dirty="0"/>
              <a:t>라임 바이크 홈페이지</a:t>
            </a:r>
          </a:p>
        </p:txBody>
      </p:sp>
    </p:spTree>
    <p:extLst>
      <p:ext uri="{BB962C8B-B14F-4D97-AF65-F5344CB8AC3E}">
        <p14:creationId xmlns:p14="http://schemas.microsoft.com/office/powerpoint/2010/main" val="3161170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4E766C-BEC0-4A0D-A942-453945E5FE42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3B98354-650B-4B9D-A954-B91693E7500D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ED5D8005-38A5-4851-817C-11DC5B0D07E6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AFB47F8-E6BD-4CAC-A64D-A432D28DBF70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1122F-9552-48FE-9EC3-D5A56281C36A}"/>
              </a:ext>
            </a:extLst>
          </p:cNvPr>
          <p:cNvSpPr txBox="1"/>
          <p:nvPr/>
        </p:nvSpPr>
        <p:spPr>
          <a:xfrm>
            <a:off x="4933070" y="197726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유사 서비스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EFBFC9-3778-4935-AE9F-ABE0B62624DB}"/>
              </a:ext>
            </a:extLst>
          </p:cNvPr>
          <p:cNvSpPr txBox="1"/>
          <p:nvPr/>
        </p:nvSpPr>
        <p:spPr>
          <a:xfrm>
            <a:off x="5233633" y="72094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버드 </a:t>
            </a:r>
            <a:r>
              <a:rPr lang="en-US" altLang="ko-KR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 </a:t>
            </a:r>
            <a:r>
              <a:rPr lang="ko-KR" altLang="en-US" dirty="0" err="1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윈드</a:t>
            </a:r>
            <a:endParaRPr lang="ko-KR" altLang="en-US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8A25BF6-A572-4A16-9B7D-6D0613586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86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22598656" descr="EMB00003fe8514e">
            <a:extLst>
              <a:ext uri="{FF2B5EF4-FFF2-40B4-BE49-F238E27FC236}">
                <a16:creationId xmlns:a16="http://schemas.microsoft.com/office/drawing/2014/main" id="{908BDAAB-9923-438A-B537-CE950481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86" y="1371600"/>
            <a:ext cx="3738563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387C81-3776-453F-8F75-2A6018709DF8}"/>
              </a:ext>
            </a:extLst>
          </p:cNvPr>
          <p:cNvSpPr txBox="1"/>
          <p:nvPr/>
        </p:nvSpPr>
        <p:spPr>
          <a:xfrm>
            <a:off x="2038525" y="488334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버드 스쿠터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245617-C600-4A40-9876-1CC2B41B5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018" y="1328152"/>
            <a:ext cx="5377696" cy="35075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128F54-1C77-450E-A9DB-105004E13D86}"/>
              </a:ext>
            </a:extLst>
          </p:cNvPr>
          <p:cNvSpPr txBox="1"/>
          <p:nvPr/>
        </p:nvSpPr>
        <p:spPr>
          <a:xfrm>
            <a:off x="8234433" y="493159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윈드</a:t>
            </a:r>
            <a:r>
              <a:rPr lang="ko-KR" altLang="en-US" sz="1400" dirty="0"/>
              <a:t> 스쿠터</a:t>
            </a:r>
          </a:p>
        </p:txBody>
      </p:sp>
    </p:spTree>
    <p:extLst>
      <p:ext uri="{BB962C8B-B14F-4D97-AF65-F5344CB8AC3E}">
        <p14:creationId xmlns:p14="http://schemas.microsoft.com/office/powerpoint/2010/main" val="3513908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_x322590592" descr="EMB00003fe8514f">
            <a:extLst>
              <a:ext uri="{FF2B5EF4-FFF2-40B4-BE49-F238E27FC236}">
                <a16:creationId xmlns:a16="http://schemas.microsoft.com/office/drawing/2014/main" id="{CF152EA5-D9DD-4738-AF64-26732CF2B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905" y="1871560"/>
            <a:ext cx="5719684" cy="357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12716E-7135-459E-B841-7EB170FC26FA}"/>
              </a:ext>
            </a:extLst>
          </p:cNvPr>
          <p:cNvSpPr txBox="1"/>
          <p:nvPr/>
        </p:nvSpPr>
        <p:spPr>
          <a:xfrm>
            <a:off x="947057" y="120831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kumimoji="1" lang="ko-KR" altLang="en-US" dirty="0"/>
              <a:t>홈페이지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F85B7F3-CCC7-4B49-BFC6-2F1012539D6F}"/>
              </a:ext>
            </a:extLst>
          </p:cNvPr>
          <p:cNvCxnSpPr>
            <a:cxnSpLocks/>
          </p:cNvCxnSpPr>
          <p:nvPr/>
        </p:nvCxnSpPr>
        <p:spPr>
          <a:xfrm>
            <a:off x="0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316B818-8C7B-46C0-8BCF-53AAD0BE205D}"/>
              </a:ext>
            </a:extLst>
          </p:cNvPr>
          <p:cNvCxnSpPr>
            <a:cxnSpLocks/>
          </p:cNvCxnSpPr>
          <p:nvPr/>
        </p:nvCxnSpPr>
        <p:spPr>
          <a:xfrm>
            <a:off x="8562535" y="459336"/>
            <a:ext cx="3629465" cy="0"/>
          </a:xfrm>
          <a:prstGeom prst="line">
            <a:avLst/>
          </a:prstGeom>
          <a:ln w="38100">
            <a:solidFill>
              <a:srgbClr val="2E75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EE454DCD-68C1-40F3-A020-ED04B90B42F8}"/>
              </a:ext>
            </a:extLst>
          </p:cNvPr>
          <p:cNvSpPr/>
          <p:nvPr/>
        </p:nvSpPr>
        <p:spPr>
          <a:xfrm>
            <a:off x="3629465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422F829-2784-47AA-86C2-03F6D0454643}"/>
              </a:ext>
            </a:extLst>
          </p:cNvPr>
          <p:cNvSpPr/>
          <p:nvPr/>
        </p:nvSpPr>
        <p:spPr>
          <a:xfrm>
            <a:off x="8500046" y="396847"/>
            <a:ext cx="124978" cy="124978"/>
          </a:xfrm>
          <a:prstGeom prst="ellipse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EC5700-5605-429B-AA4F-6E5351808F71}"/>
              </a:ext>
            </a:extLst>
          </p:cNvPr>
          <p:cNvSpPr txBox="1"/>
          <p:nvPr/>
        </p:nvSpPr>
        <p:spPr>
          <a:xfrm>
            <a:off x="4933070" y="197726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유사 서비스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645A3D-6686-44C3-93A1-82E9DC7CF949}"/>
              </a:ext>
            </a:extLst>
          </p:cNvPr>
          <p:cNvSpPr txBox="1"/>
          <p:nvPr/>
        </p:nvSpPr>
        <p:spPr>
          <a:xfrm>
            <a:off x="5233633" y="72094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버드 </a:t>
            </a:r>
            <a:r>
              <a:rPr lang="en-US" altLang="ko-KR" dirty="0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 </a:t>
            </a:r>
            <a:r>
              <a:rPr lang="ko-KR" altLang="en-US" dirty="0" err="1">
                <a:ln>
                  <a:solidFill>
                    <a:schemeClr val="tx1">
                      <a:alpha val="1500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윈드</a:t>
            </a:r>
            <a:endParaRPr lang="ko-KR" altLang="en-US" dirty="0">
              <a:ln>
                <a:solidFill>
                  <a:schemeClr val="tx1">
                    <a:alpha val="1500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910BD93-A857-41C3-8C44-7C10EAED5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86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DC3D0-B69B-445C-ACDD-20F95F09FA83}"/>
              </a:ext>
            </a:extLst>
          </p:cNvPr>
          <p:cNvSpPr txBox="1"/>
          <p:nvPr/>
        </p:nvSpPr>
        <p:spPr>
          <a:xfrm>
            <a:off x="7140357" y="2030698"/>
            <a:ext cx="5027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충전방식은 </a:t>
            </a:r>
            <a:r>
              <a:rPr lang="en-US" altLang="ko-KR" dirty="0"/>
              <a:t>Lime</a:t>
            </a:r>
            <a:r>
              <a:rPr lang="ko-KR" altLang="en-US" dirty="0"/>
              <a:t>과 비슷하게 </a:t>
            </a:r>
            <a:endParaRPr lang="en-US" altLang="ko-KR" dirty="0"/>
          </a:p>
          <a:p>
            <a:r>
              <a:rPr lang="ko-KR" altLang="en-US" dirty="0"/>
              <a:t>따로 </a:t>
            </a:r>
            <a:r>
              <a:rPr lang="en-US" altLang="ko-KR" dirty="0"/>
              <a:t>Charger</a:t>
            </a:r>
            <a:r>
              <a:rPr lang="ko-KR" altLang="en-US" dirty="0"/>
              <a:t>를 모집하는 시스템을 </a:t>
            </a:r>
            <a:r>
              <a:rPr lang="ko-KR" altLang="en-US" dirty="0" err="1"/>
              <a:t>구축해놓음</a:t>
            </a:r>
            <a:endParaRPr lang="en-US" altLang="ko-KR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76504750-5602-42F5-BFF1-2C143E39C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5001" y="33976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322600096" descr="EMB00003fe8514d">
            <a:extLst>
              <a:ext uri="{FF2B5EF4-FFF2-40B4-BE49-F238E27FC236}">
                <a16:creationId xmlns:a16="http://schemas.microsoft.com/office/drawing/2014/main" id="{325023B0-1805-4F93-9FA9-01C167CA6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001" y="2644352"/>
            <a:ext cx="4402138" cy="280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6B8D34-2128-4C4C-9B40-5C6E4F6D3962}"/>
              </a:ext>
            </a:extLst>
          </p:cNvPr>
          <p:cNvSpPr/>
          <p:nvPr/>
        </p:nvSpPr>
        <p:spPr>
          <a:xfrm>
            <a:off x="8843651" y="5449465"/>
            <a:ext cx="3835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Helvetica" pitchFamily="2" charset="0"/>
              </a:rPr>
              <a:t>버드충전기</a:t>
            </a:r>
            <a:endParaRPr lang="ko-KR" altLang="en-US" sz="1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68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1223</Words>
  <Application>Microsoft Office PowerPoint</Application>
  <PresentationFormat>와이드스크린</PresentationFormat>
  <Paragraphs>273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0" baseType="lpstr">
      <vt:lpstr>Dotum</vt:lpstr>
      <vt:lpstr>Arial</vt:lpstr>
      <vt:lpstr>Wingdings</vt:lpstr>
      <vt:lpstr>휴먼명조</vt:lpstr>
      <vt:lpstr>HCRBatang</vt:lpstr>
      <vt:lpstr>굴림</vt:lpstr>
      <vt:lpstr>KoPub돋움체 Bold</vt:lpstr>
      <vt:lpstr>Helvetica</vt:lpstr>
      <vt:lpstr>맑은 고딕</vt:lpstr>
      <vt:lpstr>KoPub돋움체 Medium</vt:lpstr>
      <vt:lpstr>한양중고딕</vt:lpstr>
      <vt:lpstr>함초롬바탕</vt:lpstr>
      <vt:lpstr>MalgunGothicRegular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박현조</dc:creator>
  <cp:lastModifiedBy>Lee Minyoung</cp:lastModifiedBy>
  <cp:revision>24</cp:revision>
  <dcterms:created xsi:type="dcterms:W3CDTF">2017-11-19T05:28:55Z</dcterms:created>
  <dcterms:modified xsi:type="dcterms:W3CDTF">2019-01-24T06:47:22Z</dcterms:modified>
</cp:coreProperties>
</file>